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6"/>
  </p:notesMasterIdLst>
  <p:sldIdLst>
    <p:sldId id="258" r:id="rId2"/>
    <p:sldId id="259" r:id="rId3"/>
    <p:sldId id="309" r:id="rId4"/>
    <p:sldId id="310" r:id="rId5"/>
    <p:sldId id="362" r:id="rId6"/>
    <p:sldId id="345" r:id="rId7"/>
    <p:sldId id="346" r:id="rId8"/>
    <p:sldId id="352" r:id="rId9"/>
    <p:sldId id="257" r:id="rId10"/>
    <p:sldId id="311" r:id="rId11"/>
    <p:sldId id="326" r:id="rId12"/>
    <p:sldId id="315" r:id="rId13"/>
    <p:sldId id="313" r:id="rId14"/>
    <p:sldId id="355" r:id="rId15"/>
    <p:sldId id="256" r:id="rId16"/>
    <p:sldId id="353" r:id="rId17"/>
    <p:sldId id="359" r:id="rId18"/>
    <p:sldId id="361" r:id="rId19"/>
    <p:sldId id="360" r:id="rId20"/>
    <p:sldId id="322" r:id="rId21"/>
    <p:sldId id="358" r:id="rId22"/>
    <p:sldId id="325" r:id="rId23"/>
    <p:sldId id="357" r:id="rId24"/>
    <p:sldId id="28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43" autoAdjust="0"/>
    <p:restoredTop sz="67161" autoAdjust="0"/>
  </p:normalViewPr>
  <p:slideViewPr>
    <p:cSldViewPr>
      <p:cViewPr>
        <p:scale>
          <a:sx n="42" d="100"/>
          <a:sy n="42" d="100"/>
        </p:scale>
        <p:origin x="1948" y="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CF6094-1F8A-4C4E-9BB5-4638DFD34865}"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3A4E378-2D85-4731-886D-09C4FBE1128D}">
      <dgm:prSet custT="1"/>
      <dgm:spPr/>
      <dgm:t>
        <a:bodyPr/>
        <a:lstStyle/>
        <a:p>
          <a:pPr>
            <a:lnSpc>
              <a:spcPct val="100000"/>
            </a:lnSpc>
          </a:pPr>
          <a:r>
            <a:rPr lang="en-US" sz="1200" dirty="0"/>
            <a:t>Successful advocacy requires sustained efforts by a few motivated </a:t>
          </a:r>
          <a:r>
            <a:rPr lang="en-US" sz="1200" dirty="0" err="1"/>
            <a:t>indviduals</a:t>
          </a:r>
          <a:r>
            <a:rPr lang="en-US" sz="1200" dirty="0"/>
            <a:t> and local conservation groups over multiple years., typically 2-5 year</a:t>
          </a:r>
        </a:p>
      </dgm:t>
    </dgm:pt>
    <dgm:pt modelId="{DCA9AA42-0A40-4733-87CB-2F37F23E0AE8}" type="parTrans" cxnId="{DADDE82A-152A-4B64-8CFF-83C884D34190}">
      <dgm:prSet/>
      <dgm:spPr/>
      <dgm:t>
        <a:bodyPr/>
        <a:lstStyle/>
        <a:p>
          <a:endParaRPr lang="en-US"/>
        </a:p>
      </dgm:t>
    </dgm:pt>
    <dgm:pt modelId="{D2F3982A-BD52-4138-A481-BFB12934A7FF}" type="sibTrans" cxnId="{DADDE82A-152A-4B64-8CFF-83C884D34190}">
      <dgm:prSet/>
      <dgm:spPr/>
      <dgm:t>
        <a:bodyPr/>
        <a:lstStyle/>
        <a:p>
          <a:endParaRPr lang="en-US"/>
        </a:p>
      </dgm:t>
    </dgm:pt>
    <dgm:pt modelId="{A8AEBDF4-E499-42C3-B7BF-8A2B051170C1}">
      <dgm:prSet/>
      <dgm:spPr/>
      <dgm:t>
        <a:bodyPr/>
        <a:lstStyle/>
        <a:p>
          <a:pPr>
            <a:lnSpc>
              <a:spcPct val="100000"/>
            </a:lnSpc>
          </a:pPr>
          <a:r>
            <a:rPr lang="en-US" dirty="0"/>
            <a:t>Good timing includes finding officials sympathetic to the cause.</a:t>
          </a:r>
        </a:p>
      </dgm:t>
    </dgm:pt>
    <dgm:pt modelId="{184C4282-5195-4EC8-B412-E4A8E5DDDC13}" type="parTrans" cxnId="{8E28807E-4D9A-40E6-9183-CA6C4BB5D733}">
      <dgm:prSet/>
      <dgm:spPr/>
      <dgm:t>
        <a:bodyPr/>
        <a:lstStyle/>
        <a:p>
          <a:endParaRPr lang="en-US"/>
        </a:p>
      </dgm:t>
    </dgm:pt>
    <dgm:pt modelId="{20972856-8A1C-4868-9657-D57777F76452}" type="sibTrans" cxnId="{8E28807E-4D9A-40E6-9183-CA6C4BB5D733}">
      <dgm:prSet/>
      <dgm:spPr/>
      <dgm:t>
        <a:bodyPr/>
        <a:lstStyle/>
        <a:p>
          <a:endParaRPr lang="en-US"/>
        </a:p>
      </dgm:t>
    </dgm:pt>
    <dgm:pt modelId="{9212585D-7B57-4228-A80E-E83E00491B4A}">
      <dgm:prSet/>
      <dgm:spPr/>
      <dgm:t>
        <a:bodyPr/>
        <a:lstStyle/>
        <a:p>
          <a:pPr>
            <a:lnSpc>
              <a:spcPct val="100000"/>
            </a:lnSpc>
          </a:pPr>
          <a:r>
            <a:rPr lang="en-US"/>
            <a:t>Local data is important but not essential to initiate policy change.</a:t>
          </a:r>
        </a:p>
      </dgm:t>
    </dgm:pt>
    <dgm:pt modelId="{3081B9CD-0869-40D4-98DB-52E27D396234}" type="parTrans" cxnId="{149386F3-512C-4F04-BA10-D99F28D875A9}">
      <dgm:prSet/>
      <dgm:spPr/>
      <dgm:t>
        <a:bodyPr/>
        <a:lstStyle/>
        <a:p>
          <a:endParaRPr lang="en-US"/>
        </a:p>
      </dgm:t>
    </dgm:pt>
    <dgm:pt modelId="{618881C0-AEF6-4661-82E8-24C5AB032477}" type="sibTrans" cxnId="{149386F3-512C-4F04-BA10-D99F28D875A9}">
      <dgm:prSet/>
      <dgm:spPr/>
      <dgm:t>
        <a:bodyPr/>
        <a:lstStyle/>
        <a:p>
          <a:endParaRPr lang="en-US"/>
        </a:p>
      </dgm:t>
    </dgm:pt>
    <dgm:pt modelId="{248347C0-F05B-47EB-871B-3A78733D6CEE}">
      <dgm:prSet/>
      <dgm:spPr/>
      <dgm:t>
        <a:bodyPr/>
        <a:lstStyle/>
        <a:p>
          <a:pPr>
            <a:lnSpc>
              <a:spcPct val="100000"/>
            </a:lnSpc>
          </a:pPr>
          <a:r>
            <a:rPr lang="en-US" dirty="0"/>
            <a:t>Integrate Bird Friendly building regulations into local and state Green Building Policy initiatives. </a:t>
          </a:r>
        </a:p>
      </dgm:t>
    </dgm:pt>
    <dgm:pt modelId="{B9938361-C0BE-4F49-888D-A1323EF6D161}" type="parTrans" cxnId="{286E307D-32CD-4358-85D8-826AB622AB16}">
      <dgm:prSet/>
      <dgm:spPr/>
      <dgm:t>
        <a:bodyPr/>
        <a:lstStyle/>
        <a:p>
          <a:endParaRPr lang="en-US"/>
        </a:p>
      </dgm:t>
    </dgm:pt>
    <dgm:pt modelId="{D9B3CADE-8D0F-449E-8D4B-B8ED257E43E5}" type="sibTrans" cxnId="{286E307D-32CD-4358-85D8-826AB622AB16}">
      <dgm:prSet/>
      <dgm:spPr/>
      <dgm:t>
        <a:bodyPr/>
        <a:lstStyle/>
        <a:p>
          <a:endParaRPr lang="en-US"/>
        </a:p>
      </dgm:t>
    </dgm:pt>
    <dgm:pt modelId="{7E4C22FB-D1AC-4661-8CDD-41ED1D88BBA7}" type="pres">
      <dgm:prSet presAssocID="{71CF6094-1F8A-4C4E-9BB5-4638DFD34865}" presName="root" presStyleCnt="0">
        <dgm:presLayoutVars>
          <dgm:dir/>
          <dgm:resizeHandles val="exact"/>
        </dgm:presLayoutVars>
      </dgm:prSet>
      <dgm:spPr/>
    </dgm:pt>
    <dgm:pt modelId="{5EAE12A8-6516-41F6-B275-E2BD55942DCC}" type="pres">
      <dgm:prSet presAssocID="{13A4E378-2D85-4731-886D-09C4FBE1128D}" presName="compNode" presStyleCnt="0"/>
      <dgm:spPr/>
    </dgm:pt>
    <dgm:pt modelId="{1E0D81F4-EBE6-47DA-A1EA-8F86DA9F5522}" type="pres">
      <dgm:prSet presAssocID="{13A4E378-2D85-4731-886D-09C4FBE1128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ting"/>
        </a:ext>
      </dgm:extLst>
    </dgm:pt>
    <dgm:pt modelId="{75F9B22D-2227-4F9A-B55E-37EEE2ADD3FA}" type="pres">
      <dgm:prSet presAssocID="{13A4E378-2D85-4731-886D-09C4FBE1128D}" presName="spaceRect" presStyleCnt="0"/>
      <dgm:spPr/>
    </dgm:pt>
    <dgm:pt modelId="{D1DD6AAC-93B8-45FA-ABC4-095F20CF8F47}" type="pres">
      <dgm:prSet presAssocID="{13A4E378-2D85-4731-886D-09C4FBE1128D}" presName="textRect" presStyleLbl="revTx" presStyleIdx="0" presStyleCnt="4">
        <dgm:presLayoutVars>
          <dgm:chMax val="1"/>
          <dgm:chPref val="1"/>
        </dgm:presLayoutVars>
      </dgm:prSet>
      <dgm:spPr/>
    </dgm:pt>
    <dgm:pt modelId="{592E26AF-D705-4970-B091-6FF45E81810D}" type="pres">
      <dgm:prSet presAssocID="{D2F3982A-BD52-4138-A481-BFB12934A7FF}" presName="sibTrans" presStyleCnt="0"/>
      <dgm:spPr/>
    </dgm:pt>
    <dgm:pt modelId="{96EF8F82-C770-4E08-9A7D-C67CE9655792}" type="pres">
      <dgm:prSet presAssocID="{A8AEBDF4-E499-42C3-B7BF-8A2B051170C1}" presName="compNode" presStyleCnt="0"/>
      <dgm:spPr/>
    </dgm:pt>
    <dgm:pt modelId="{81940067-E4E1-4B76-903A-12B68A12CBD1}" type="pres">
      <dgm:prSet presAssocID="{A8AEBDF4-E499-42C3-B7BF-8A2B051170C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rritant"/>
        </a:ext>
      </dgm:extLst>
    </dgm:pt>
    <dgm:pt modelId="{76D940F4-5526-4586-A3BF-62A7C167F9DD}" type="pres">
      <dgm:prSet presAssocID="{A8AEBDF4-E499-42C3-B7BF-8A2B051170C1}" presName="spaceRect" presStyleCnt="0"/>
      <dgm:spPr/>
    </dgm:pt>
    <dgm:pt modelId="{0EF7F463-B9B5-439E-A52E-09903799572C}" type="pres">
      <dgm:prSet presAssocID="{A8AEBDF4-E499-42C3-B7BF-8A2B051170C1}" presName="textRect" presStyleLbl="revTx" presStyleIdx="1" presStyleCnt="4">
        <dgm:presLayoutVars>
          <dgm:chMax val="1"/>
          <dgm:chPref val="1"/>
        </dgm:presLayoutVars>
      </dgm:prSet>
      <dgm:spPr/>
    </dgm:pt>
    <dgm:pt modelId="{C81B8C89-FABC-4EC1-B1E6-021FD4C3D754}" type="pres">
      <dgm:prSet presAssocID="{20972856-8A1C-4868-9657-D57777F76452}" presName="sibTrans" presStyleCnt="0"/>
      <dgm:spPr/>
    </dgm:pt>
    <dgm:pt modelId="{D4D02B74-28C2-4D49-81F5-22DC71DF0AD3}" type="pres">
      <dgm:prSet presAssocID="{9212585D-7B57-4228-A80E-E83E00491B4A}" presName="compNode" presStyleCnt="0"/>
      <dgm:spPr/>
    </dgm:pt>
    <dgm:pt modelId="{173EED36-27E3-4B02-B521-00A21D5E2908}" type="pres">
      <dgm:prSet presAssocID="{9212585D-7B57-4228-A80E-E83E00491B4A}" presName="iconRect" presStyleLbl="node1" presStyleIdx="2" presStyleCnt="4" custLinFactNeighborY="2995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eting"/>
        </a:ext>
      </dgm:extLst>
    </dgm:pt>
    <dgm:pt modelId="{9BFA5A55-CF87-461C-9550-AFF5BA61DF6D}" type="pres">
      <dgm:prSet presAssocID="{9212585D-7B57-4228-A80E-E83E00491B4A}" presName="spaceRect" presStyleCnt="0"/>
      <dgm:spPr/>
    </dgm:pt>
    <dgm:pt modelId="{F4D357D4-9B03-4B03-9C16-479FAD3FC7C7}" type="pres">
      <dgm:prSet presAssocID="{9212585D-7B57-4228-A80E-E83E00491B4A}" presName="textRect" presStyleLbl="revTx" presStyleIdx="2" presStyleCnt="4">
        <dgm:presLayoutVars>
          <dgm:chMax val="1"/>
          <dgm:chPref val="1"/>
        </dgm:presLayoutVars>
      </dgm:prSet>
      <dgm:spPr/>
    </dgm:pt>
    <dgm:pt modelId="{120580EF-4F21-4335-9087-4D593C12EE36}" type="pres">
      <dgm:prSet presAssocID="{618881C0-AEF6-4661-82E8-24C5AB032477}" presName="sibTrans" presStyleCnt="0"/>
      <dgm:spPr/>
    </dgm:pt>
    <dgm:pt modelId="{7F761862-54E2-47B5-AC94-17AC7D685988}" type="pres">
      <dgm:prSet presAssocID="{248347C0-F05B-47EB-871B-3A78733D6CEE}" presName="compNode" presStyleCnt="0"/>
      <dgm:spPr/>
    </dgm:pt>
    <dgm:pt modelId="{0992EDE6-5B9D-483B-9878-B48C23115188}" type="pres">
      <dgm:prSet presAssocID="{248347C0-F05B-47EB-871B-3A78733D6CEE}" presName="iconRect" presStyleLbl="node1" presStyleIdx="3" presStyleCnt="4" custLinFactNeighborY="1729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ustainability"/>
        </a:ext>
      </dgm:extLst>
    </dgm:pt>
    <dgm:pt modelId="{E69BA3AD-1C67-4E74-91A9-A2A9035104F7}" type="pres">
      <dgm:prSet presAssocID="{248347C0-F05B-47EB-871B-3A78733D6CEE}" presName="spaceRect" presStyleCnt="0"/>
      <dgm:spPr/>
    </dgm:pt>
    <dgm:pt modelId="{6319A2C9-FC4C-4405-B23A-D5DDC498B969}" type="pres">
      <dgm:prSet presAssocID="{248347C0-F05B-47EB-871B-3A78733D6CEE}" presName="textRect" presStyleLbl="revTx" presStyleIdx="3" presStyleCnt="4">
        <dgm:presLayoutVars>
          <dgm:chMax val="1"/>
          <dgm:chPref val="1"/>
        </dgm:presLayoutVars>
      </dgm:prSet>
      <dgm:spPr/>
    </dgm:pt>
  </dgm:ptLst>
  <dgm:cxnLst>
    <dgm:cxn modelId="{DADDE82A-152A-4B64-8CFF-83C884D34190}" srcId="{71CF6094-1F8A-4C4E-9BB5-4638DFD34865}" destId="{13A4E378-2D85-4731-886D-09C4FBE1128D}" srcOrd="0" destOrd="0" parTransId="{DCA9AA42-0A40-4733-87CB-2F37F23E0AE8}" sibTransId="{D2F3982A-BD52-4138-A481-BFB12934A7FF}"/>
    <dgm:cxn modelId="{21AA2644-4CD8-4316-8BEF-0A853B675554}" type="presOf" srcId="{71CF6094-1F8A-4C4E-9BB5-4638DFD34865}" destId="{7E4C22FB-D1AC-4661-8CDD-41ED1D88BBA7}" srcOrd="0" destOrd="0" presId="urn:microsoft.com/office/officeart/2018/2/layout/IconLabelList"/>
    <dgm:cxn modelId="{D178AC6F-1A14-420D-94E4-6A09A6E7AFAD}" type="presOf" srcId="{13A4E378-2D85-4731-886D-09C4FBE1128D}" destId="{D1DD6AAC-93B8-45FA-ABC4-095F20CF8F47}" srcOrd="0" destOrd="0" presId="urn:microsoft.com/office/officeart/2018/2/layout/IconLabelList"/>
    <dgm:cxn modelId="{286E307D-32CD-4358-85D8-826AB622AB16}" srcId="{71CF6094-1F8A-4C4E-9BB5-4638DFD34865}" destId="{248347C0-F05B-47EB-871B-3A78733D6CEE}" srcOrd="3" destOrd="0" parTransId="{B9938361-C0BE-4F49-888D-A1323EF6D161}" sibTransId="{D9B3CADE-8D0F-449E-8D4B-B8ED257E43E5}"/>
    <dgm:cxn modelId="{535C657E-1A33-41B3-8190-202091A110C4}" type="presOf" srcId="{248347C0-F05B-47EB-871B-3A78733D6CEE}" destId="{6319A2C9-FC4C-4405-B23A-D5DDC498B969}" srcOrd="0" destOrd="0" presId="urn:microsoft.com/office/officeart/2018/2/layout/IconLabelList"/>
    <dgm:cxn modelId="{8E28807E-4D9A-40E6-9183-CA6C4BB5D733}" srcId="{71CF6094-1F8A-4C4E-9BB5-4638DFD34865}" destId="{A8AEBDF4-E499-42C3-B7BF-8A2B051170C1}" srcOrd="1" destOrd="0" parTransId="{184C4282-5195-4EC8-B412-E4A8E5DDDC13}" sibTransId="{20972856-8A1C-4868-9657-D57777F76452}"/>
    <dgm:cxn modelId="{E686B6AC-6016-4B37-ADC9-CA81C8E499C0}" type="presOf" srcId="{A8AEBDF4-E499-42C3-B7BF-8A2B051170C1}" destId="{0EF7F463-B9B5-439E-A52E-09903799572C}" srcOrd="0" destOrd="0" presId="urn:microsoft.com/office/officeart/2018/2/layout/IconLabelList"/>
    <dgm:cxn modelId="{F90E0EC9-DB3D-4073-8678-01D30AACC2FC}" type="presOf" srcId="{9212585D-7B57-4228-A80E-E83E00491B4A}" destId="{F4D357D4-9B03-4B03-9C16-479FAD3FC7C7}" srcOrd="0" destOrd="0" presId="urn:microsoft.com/office/officeart/2018/2/layout/IconLabelList"/>
    <dgm:cxn modelId="{149386F3-512C-4F04-BA10-D99F28D875A9}" srcId="{71CF6094-1F8A-4C4E-9BB5-4638DFD34865}" destId="{9212585D-7B57-4228-A80E-E83E00491B4A}" srcOrd="2" destOrd="0" parTransId="{3081B9CD-0869-40D4-98DB-52E27D396234}" sibTransId="{618881C0-AEF6-4661-82E8-24C5AB032477}"/>
    <dgm:cxn modelId="{33BAE416-36EB-4E31-A823-0539B3B10E7E}" type="presParOf" srcId="{7E4C22FB-D1AC-4661-8CDD-41ED1D88BBA7}" destId="{5EAE12A8-6516-41F6-B275-E2BD55942DCC}" srcOrd="0" destOrd="0" presId="urn:microsoft.com/office/officeart/2018/2/layout/IconLabelList"/>
    <dgm:cxn modelId="{738C89F2-581A-4367-BDEE-2285691C94D0}" type="presParOf" srcId="{5EAE12A8-6516-41F6-B275-E2BD55942DCC}" destId="{1E0D81F4-EBE6-47DA-A1EA-8F86DA9F5522}" srcOrd="0" destOrd="0" presId="urn:microsoft.com/office/officeart/2018/2/layout/IconLabelList"/>
    <dgm:cxn modelId="{5E94E104-EF20-4561-8996-E4AB056E17B0}" type="presParOf" srcId="{5EAE12A8-6516-41F6-B275-E2BD55942DCC}" destId="{75F9B22D-2227-4F9A-B55E-37EEE2ADD3FA}" srcOrd="1" destOrd="0" presId="urn:microsoft.com/office/officeart/2018/2/layout/IconLabelList"/>
    <dgm:cxn modelId="{AFEAE700-4077-4B82-BD2B-81B33F13F91F}" type="presParOf" srcId="{5EAE12A8-6516-41F6-B275-E2BD55942DCC}" destId="{D1DD6AAC-93B8-45FA-ABC4-095F20CF8F47}" srcOrd="2" destOrd="0" presId="urn:microsoft.com/office/officeart/2018/2/layout/IconLabelList"/>
    <dgm:cxn modelId="{70F6FBE7-3B37-45D8-89DD-68ED49FB305C}" type="presParOf" srcId="{7E4C22FB-D1AC-4661-8CDD-41ED1D88BBA7}" destId="{592E26AF-D705-4970-B091-6FF45E81810D}" srcOrd="1" destOrd="0" presId="urn:microsoft.com/office/officeart/2018/2/layout/IconLabelList"/>
    <dgm:cxn modelId="{0DF489B1-32A5-4829-99E5-EE2FBCA17759}" type="presParOf" srcId="{7E4C22FB-D1AC-4661-8CDD-41ED1D88BBA7}" destId="{96EF8F82-C770-4E08-9A7D-C67CE9655792}" srcOrd="2" destOrd="0" presId="urn:microsoft.com/office/officeart/2018/2/layout/IconLabelList"/>
    <dgm:cxn modelId="{113F5C93-04D0-4758-AEB9-8107D0121112}" type="presParOf" srcId="{96EF8F82-C770-4E08-9A7D-C67CE9655792}" destId="{81940067-E4E1-4B76-903A-12B68A12CBD1}" srcOrd="0" destOrd="0" presId="urn:microsoft.com/office/officeart/2018/2/layout/IconLabelList"/>
    <dgm:cxn modelId="{E48799CA-6AA7-4AA3-A302-7A3891EC8C80}" type="presParOf" srcId="{96EF8F82-C770-4E08-9A7D-C67CE9655792}" destId="{76D940F4-5526-4586-A3BF-62A7C167F9DD}" srcOrd="1" destOrd="0" presId="urn:microsoft.com/office/officeart/2018/2/layout/IconLabelList"/>
    <dgm:cxn modelId="{4B0F5461-46FB-44BF-8CB7-7031AF39C5C0}" type="presParOf" srcId="{96EF8F82-C770-4E08-9A7D-C67CE9655792}" destId="{0EF7F463-B9B5-439E-A52E-09903799572C}" srcOrd="2" destOrd="0" presId="urn:microsoft.com/office/officeart/2018/2/layout/IconLabelList"/>
    <dgm:cxn modelId="{C6EFD956-BCF8-4448-A287-F376E38BDE6A}" type="presParOf" srcId="{7E4C22FB-D1AC-4661-8CDD-41ED1D88BBA7}" destId="{C81B8C89-FABC-4EC1-B1E6-021FD4C3D754}" srcOrd="3" destOrd="0" presId="urn:microsoft.com/office/officeart/2018/2/layout/IconLabelList"/>
    <dgm:cxn modelId="{8AC0D88C-F928-4E8E-8066-8B37C96BEE04}" type="presParOf" srcId="{7E4C22FB-D1AC-4661-8CDD-41ED1D88BBA7}" destId="{D4D02B74-28C2-4D49-81F5-22DC71DF0AD3}" srcOrd="4" destOrd="0" presId="urn:microsoft.com/office/officeart/2018/2/layout/IconLabelList"/>
    <dgm:cxn modelId="{01A83DF2-C7E7-4783-B478-9288B9DCD827}" type="presParOf" srcId="{D4D02B74-28C2-4D49-81F5-22DC71DF0AD3}" destId="{173EED36-27E3-4B02-B521-00A21D5E2908}" srcOrd="0" destOrd="0" presId="urn:microsoft.com/office/officeart/2018/2/layout/IconLabelList"/>
    <dgm:cxn modelId="{CEAC4AE1-CA6D-4DED-B366-0C5C14A3D624}" type="presParOf" srcId="{D4D02B74-28C2-4D49-81F5-22DC71DF0AD3}" destId="{9BFA5A55-CF87-461C-9550-AFF5BA61DF6D}" srcOrd="1" destOrd="0" presId="urn:microsoft.com/office/officeart/2018/2/layout/IconLabelList"/>
    <dgm:cxn modelId="{1272328B-556C-462F-836E-A44C3DA1E8C1}" type="presParOf" srcId="{D4D02B74-28C2-4D49-81F5-22DC71DF0AD3}" destId="{F4D357D4-9B03-4B03-9C16-479FAD3FC7C7}" srcOrd="2" destOrd="0" presId="urn:microsoft.com/office/officeart/2018/2/layout/IconLabelList"/>
    <dgm:cxn modelId="{01D8A053-4292-42BD-8D64-B674EB084481}" type="presParOf" srcId="{7E4C22FB-D1AC-4661-8CDD-41ED1D88BBA7}" destId="{120580EF-4F21-4335-9087-4D593C12EE36}" srcOrd="5" destOrd="0" presId="urn:microsoft.com/office/officeart/2018/2/layout/IconLabelList"/>
    <dgm:cxn modelId="{B48E467F-AC74-48AE-9A4D-075E7F10761C}" type="presParOf" srcId="{7E4C22FB-D1AC-4661-8CDD-41ED1D88BBA7}" destId="{7F761862-54E2-47B5-AC94-17AC7D685988}" srcOrd="6" destOrd="0" presId="urn:microsoft.com/office/officeart/2018/2/layout/IconLabelList"/>
    <dgm:cxn modelId="{47E2B11C-FBA4-4C2B-919D-96413628F215}" type="presParOf" srcId="{7F761862-54E2-47B5-AC94-17AC7D685988}" destId="{0992EDE6-5B9D-483B-9878-B48C23115188}" srcOrd="0" destOrd="0" presId="urn:microsoft.com/office/officeart/2018/2/layout/IconLabelList"/>
    <dgm:cxn modelId="{92EF417E-96F2-4606-83B3-A65CD6296733}" type="presParOf" srcId="{7F761862-54E2-47B5-AC94-17AC7D685988}" destId="{E69BA3AD-1C67-4E74-91A9-A2A9035104F7}" srcOrd="1" destOrd="0" presId="urn:microsoft.com/office/officeart/2018/2/layout/IconLabelList"/>
    <dgm:cxn modelId="{17C9C655-FB87-491E-B7EA-1535D7E5EC8F}" type="presParOf" srcId="{7F761862-54E2-47B5-AC94-17AC7D685988}" destId="{6319A2C9-FC4C-4405-B23A-D5DDC498B969}"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0D81F4-EBE6-47DA-A1EA-8F86DA9F5522}">
      <dsp:nvSpPr>
        <dsp:cNvPr id="0" name=""/>
        <dsp:cNvSpPr/>
      </dsp:nvSpPr>
      <dsp:spPr>
        <a:xfrm>
          <a:off x="1095429" y="130504"/>
          <a:ext cx="676318" cy="6763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DD6AAC-93B8-45FA-ABC4-095F20CF8F47}">
      <dsp:nvSpPr>
        <dsp:cNvPr id="0" name=""/>
        <dsp:cNvSpPr/>
      </dsp:nvSpPr>
      <dsp:spPr>
        <a:xfrm>
          <a:off x="682123" y="1092127"/>
          <a:ext cx="1502929" cy="939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Successful advocacy requires sustained efforts by a few motivated </a:t>
          </a:r>
          <a:r>
            <a:rPr lang="en-US" sz="1200" kern="1200" dirty="0" err="1"/>
            <a:t>indviduals</a:t>
          </a:r>
          <a:r>
            <a:rPr lang="en-US" sz="1200" kern="1200" dirty="0"/>
            <a:t> and local conservation groups over multiple years., typically 2-5 year</a:t>
          </a:r>
        </a:p>
      </dsp:txBody>
      <dsp:txXfrm>
        <a:off x="682123" y="1092127"/>
        <a:ext cx="1502929" cy="939331"/>
      </dsp:txXfrm>
    </dsp:sp>
    <dsp:sp modelId="{81940067-E4E1-4B76-903A-12B68A12CBD1}">
      <dsp:nvSpPr>
        <dsp:cNvPr id="0" name=""/>
        <dsp:cNvSpPr/>
      </dsp:nvSpPr>
      <dsp:spPr>
        <a:xfrm>
          <a:off x="2861372" y="130504"/>
          <a:ext cx="676318" cy="6763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F7F463-B9B5-439E-A52E-09903799572C}">
      <dsp:nvSpPr>
        <dsp:cNvPr id="0" name=""/>
        <dsp:cNvSpPr/>
      </dsp:nvSpPr>
      <dsp:spPr>
        <a:xfrm>
          <a:off x="2448066" y="1092127"/>
          <a:ext cx="1502929" cy="939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Good timing includes finding officials sympathetic to the cause.</a:t>
          </a:r>
        </a:p>
      </dsp:txBody>
      <dsp:txXfrm>
        <a:off x="2448066" y="1092127"/>
        <a:ext cx="1502929" cy="939331"/>
      </dsp:txXfrm>
    </dsp:sp>
    <dsp:sp modelId="{173EED36-27E3-4B02-B521-00A21D5E2908}">
      <dsp:nvSpPr>
        <dsp:cNvPr id="0" name=""/>
        <dsp:cNvSpPr/>
      </dsp:nvSpPr>
      <dsp:spPr>
        <a:xfrm>
          <a:off x="1095429" y="2609809"/>
          <a:ext cx="676318" cy="6763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D357D4-9B03-4B03-9C16-479FAD3FC7C7}">
      <dsp:nvSpPr>
        <dsp:cNvPr id="0" name=""/>
        <dsp:cNvSpPr/>
      </dsp:nvSpPr>
      <dsp:spPr>
        <a:xfrm>
          <a:off x="682123" y="3368814"/>
          <a:ext cx="1502929" cy="939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Local data is important but not essential to initiate policy change.</a:t>
          </a:r>
        </a:p>
      </dsp:txBody>
      <dsp:txXfrm>
        <a:off x="682123" y="3368814"/>
        <a:ext cx="1502929" cy="939331"/>
      </dsp:txXfrm>
    </dsp:sp>
    <dsp:sp modelId="{0992EDE6-5B9D-483B-9878-B48C23115188}">
      <dsp:nvSpPr>
        <dsp:cNvPr id="0" name=""/>
        <dsp:cNvSpPr/>
      </dsp:nvSpPr>
      <dsp:spPr>
        <a:xfrm>
          <a:off x="2861372" y="2524126"/>
          <a:ext cx="676318" cy="6763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19A2C9-FC4C-4405-B23A-D5DDC498B969}">
      <dsp:nvSpPr>
        <dsp:cNvPr id="0" name=""/>
        <dsp:cNvSpPr/>
      </dsp:nvSpPr>
      <dsp:spPr>
        <a:xfrm>
          <a:off x="2448066" y="3368814"/>
          <a:ext cx="1502929" cy="939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Integrate Bird Friendly building regulations into local and state Green Building Policy initiatives. </a:t>
          </a:r>
        </a:p>
      </dsp:txBody>
      <dsp:txXfrm>
        <a:off x="2448066" y="3368814"/>
        <a:ext cx="1502929" cy="939331"/>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39EC54-C597-4CA7-9413-804B486183C6}" type="datetimeFigureOut">
              <a:rPr lang="en-US" smtClean="0"/>
              <a:t>10/19/2023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EC0DCB-4153-4496-AE67-E640DEAC8603}" type="slidenum">
              <a:rPr lang="en-US" smtClean="0"/>
              <a:t>‹#›</a:t>
            </a:fld>
            <a:endParaRPr lang="en-US"/>
          </a:p>
        </p:txBody>
      </p:sp>
    </p:spTree>
    <p:extLst>
      <p:ext uri="{BB962C8B-B14F-4D97-AF65-F5344CB8AC3E}">
        <p14:creationId xmlns:p14="http://schemas.microsoft.com/office/powerpoint/2010/main" val="119812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oi.org/10.1073/pnas.2101666118"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Opening slide</a:t>
            </a:r>
          </a:p>
        </p:txBody>
      </p:sp>
      <p:sp>
        <p:nvSpPr>
          <p:cNvPr id="4" name="Slide Number Placeholder 3"/>
          <p:cNvSpPr>
            <a:spLocks noGrp="1"/>
          </p:cNvSpPr>
          <p:nvPr>
            <p:ph type="sldNum" sz="quarter" idx="5"/>
          </p:nvPr>
        </p:nvSpPr>
        <p:spPr/>
        <p:txBody>
          <a:bodyPr/>
          <a:lstStyle/>
          <a:p>
            <a:fld id="{9BC57F45-7C12-48BC-B852-EAEECF7DCDA9}" type="slidenum">
              <a:rPr lang="en-US" smtClean="0"/>
              <a:t>1</a:t>
            </a:fld>
            <a:endParaRPr lang="en-US"/>
          </a:p>
        </p:txBody>
      </p:sp>
    </p:spTree>
    <p:extLst>
      <p:ext uri="{BB962C8B-B14F-4D97-AF65-F5344CB8AC3E}">
        <p14:creationId xmlns:p14="http://schemas.microsoft.com/office/powerpoint/2010/main" val="691822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355A"/>
                </a:solidFill>
                <a:effectLst/>
                <a:latin typeface="chivoregular"/>
              </a:rPr>
              <a:t>A growing body of research shows the importance of sleep for health, but millions of people don’t get enough of it. R</a:t>
            </a:r>
            <a:r>
              <a:rPr lang="en-US" b="0" i="0" dirty="0">
                <a:solidFill>
                  <a:srgbClr val="000000"/>
                </a:solidFill>
                <a:effectLst/>
                <a:latin typeface="TT Norms"/>
              </a:rPr>
              <a:t>esearch suggests that artificial light at night can negatively affect human health, increasing risks for obesity, depression, sleep disorders, diabetes, breast cancer and more.</a:t>
            </a:r>
            <a:endParaRPr lang="en-US" b="0" i="0" dirty="0">
              <a:solidFill>
                <a:srgbClr val="22355A"/>
              </a:solidFill>
              <a:effectLst/>
              <a:latin typeface="chivoregular"/>
            </a:endParaRPr>
          </a:p>
          <a:p>
            <a:endParaRPr lang="en-US" dirty="0"/>
          </a:p>
        </p:txBody>
      </p:sp>
      <p:sp>
        <p:nvSpPr>
          <p:cNvPr id="4" name="Slide Number Placeholder 3"/>
          <p:cNvSpPr>
            <a:spLocks noGrp="1"/>
          </p:cNvSpPr>
          <p:nvPr>
            <p:ph type="sldNum" sz="quarter" idx="5"/>
          </p:nvPr>
        </p:nvSpPr>
        <p:spPr/>
        <p:txBody>
          <a:bodyPr/>
          <a:lstStyle/>
          <a:p>
            <a:fld id="{9BC57F45-7C12-48BC-B852-EAEECF7DCDA9}" type="slidenum">
              <a:rPr lang="en-US" smtClean="0"/>
              <a:t>21</a:t>
            </a:fld>
            <a:endParaRPr lang="en-US"/>
          </a:p>
        </p:txBody>
      </p:sp>
    </p:spTree>
    <p:extLst>
      <p:ext uri="{BB962C8B-B14F-4D97-AF65-F5344CB8AC3E}">
        <p14:creationId xmlns:p14="http://schemas.microsoft.com/office/powerpoint/2010/main" val="3738661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404040"/>
              </a:solidFill>
              <a:effectLst/>
              <a:latin typeface="Noto Serif" panose="02020600060500020200" pitchFamily="18" charset="0"/>
            </a:endParaRPr>
          </a:p>
        </p:txBody>
      </p:sp>
      <p:sp>
        <p:nvSpPr>
          <p:cNvPr id="4" name="Slide Number Placeholder 3"/>
          <p:cNvSpPr>
            <a:spLocks noGrp="1"/>
          </p:cNvSpPr>
          <p:nvPr>
            <p:ph type="sldNum" sz="quarter" idx="5"/>
          </p:nvPr>
        </p:nvSpPr>
        <p:spPr/>
        <p:txBody>
          <a:bodyPr/>
          <a:lstStyle/>
          <a:p>
            <a:fld id="{9BC57F45-7C12-48BC-B852-EAEECF7DCDA9}" type="slidenum">
              <a:rPr lang="en-US" smtClean="0"/>
              <a:t>22</a:t>
            </a:fld>
            <a:endParaRPr lang="en-US"/>
          </a:p>
        </p:txBody>
      </p:sp>
    </p:spTree>
    <p:extLst>
      <p:ext uri="{BB962C8B-B14F-4D97-AF65-F5344CB8AC3E}">
        <p14:creationId xmlns:p14="http://schemas.microsoft.com/office/powerpoint/2010/main" val="790243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04040"/>
                </a:solidFill>
                <a:effectLst/>
                <a:latin typeface="Noto Serif" panose="02020600060500020200" pitchFamily="18" charset="0"/>
              </a:rPr>
              <a:t>McCormick Place Lakeside Center Chicago. I have used this building as an example of the results of turning off just a fraction of the </a:t>
            </a:r>
            <a:r>
              <a:rPr lang="en-US" b="0" i="0" dirty="0" err="1">
                <a:solidFill>
                  <a:srgbClr val="404040"/>
                </a:solidFill>
                <a:effectLst/>
                <a:latin typeface="Noto Serif" panose="02020600060500020200" pitchFamily="18" charset="0"/>
              </a:rPr>
              <a:t>llghts</a:t>
            </a:r>
            <a:r>
              <a:rPr lang="en-US" b="0" i="0" dirty="0">
                <a:solidFill>
                  <a:srgbClr val="404040"/>
                </a:solidFill>
                <a:effectLst/>
                <a:latin typeface="Noto Serif" panose="02020600060500020200" pitchFamily="18" charset="0"/>
              </a:rPr>
              <a:t>. Does it go far enough?</a:t>
            </a:r>
          </a:p>
          <a:p>
            <a:endParaRPr lang="en-US" dirty="0"/>
          </a:p>
          <a:p>
            <a:r>
              <a:rPr lang="en-US" b="0" i="0" dirty="0">
                <a:solidFill>
                  <a:srgbClr val="404040"/>
                </a:solidFill>
                <a:effectLst/>
                <a:latin typeface="Noto Serif" panose="02020600060500020200" pitchFamily="18" charset="0"/>
              </a:rPr>
              <a:t>A </a:t>
            </a:r>
            <a:r>
              <a:rPr lang="en-US" b="1" i="0" u="none" strike="noStrike" dirty="0">
                <a:solidFill>
                  <a:srgbClr val="007BC7"/>
                </a:solidFill>
                <a:effectLst/>
                <a:latin typeface="Noto Serif" panose="02020600060500020200" pitchFamily="18" charset="0"/>
                <a:hlinkClick r:id="rId3"/>
              </a:rPr>
              <a:t>study published in June 2021</a:t>
            </a:r>
            <a:r>
              <a:rPr lang="en-US" b="0" i="0" dirty="0">
                <a:solidFill>
                  <a:srgbClr val="404040"/>
                </a:solidFill>
                <a:effectLst/>
                <a:latin typeface="Noto Serif" panose="02020600060500020200" pitchFamily="18" charset="0"/>
              </a:rPr>
              <a:t> combines decades of surveys with weather records and radar data to pinpoint the impact of lighted windows on migrating birds. By turning off just half the lighted windows during spring and fall migration, the study revealed, fatal bird collisions could drop by 60 percent. </a:t>
            </a:r>
            <a:endParaRPr lang="en-US" dirty="0"/>
          </a:p>
        </p:txBody>
      </p:sp>
      <p:sp>
        <p:nvSpPr>
          <p:cNvPr id="4" name="Slide Number Placeholder 3"/>
          <p:cNvSpPr>
            <a:spLocks noGrp="1"/>
          </p:cNvSpPr>
          <p:nvPr>
            <p:ph type="sldNum" sz="quarter" idx="5"/>
          </p:nvPr>
        </p:nvSpPr>
        <p:spPr/>
        <p:txBody>
          <a:bodyPr/>
          <a:lstStyle/>
          <a:p>
            <a:fld id="{9BC57F45-7C12-48BC-B852-EAEECF7DCDA9}" type="slidenum">
              <a:rPr lang="en-US" smtClean="0"/>
              <a:t>3</a:t>
            </a:fld>
            <a:endParaRPr lang="en-US"/>
          </a:p>
        </p:txBody>
      </p:sp>
    </p:spTree>
    <p:extLst>
      <p:ext uri="{BB962C8B-B14F-4D97-AF65-F5344CB8AC3E}">
        <p14:creationId xmlns:p14="http://schemas.microsoft.com/office/powerpoint/2010/main" val="2688508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Six days ago, at the same location 1000 birds were killed.</a:t>
            </a:r>
          </a:p>
          <a:p>
            <a:endParaRPr lang="en-US" dirty="0"/>
          </a:p>
          <a:p>
            <a:r>
              <a:rPr lang="en-US" dirty="0"/>
              <a:t>Although McCormick pace has taken steps to control their lights. The lights were left on for an event.</a:t>
            </a:r>
          </a:p>
          <a:p>
            <a:endParaRPr lang="en-US" dirty="0"/>
          </a:p>
          <a:p>
            <a:r>
              <a:rPr lang="en-US" dirty="0"/>
              <a:t>They were on schedule to have a bird friend building design ordinance to take effect that would have. </a:t>
            </a:r>
          </a:p>
          <a:p>
            <a:endParaRPr lang="en-US" dirty="0"/>
          </a:p>
          <a:p>
            <a:r>
              <a:rPr lang="en-US" dirty="0"/>
              <a:t>This case underscores the need to approach bird collisions by addressing both light pollution and widow glazing. And the sense of urgency.</a:t>
            </a:r>
          </a:p>
          <a:p>
            <a:endParaRPr lang="en-US" dirty="0"/>
          </a:p>
          <a:p>
            <a:r>
              <a:rPr lang="en-US" dirty="0"/>
              <a:t>We will address these needs this afternoon so that you the local leaders feel up to speed on the issue and ready to recruit help and to approach your policy makers. </a:t>
            </a:r>
          </a:p>
          <a:p>
            <a:endParaRPr lang="en-US" dirty="0"/>
          </a:p>
        </p:txBody>
      </p:sp>
      <p:sp>
        <p:nvSpPr>
          <p:cNvPr id="4" name="Slide Number Placeholder 3"/>
          <p:cNvSpPr>
            <a:spLocks noGrp="1"/>
          </p:cNvSpPr>
          <p:nvPr>
            <p:ph type="sldNum" sz="quarter" idx="5"/>
          </p:nvPr>
        </p:nvSpPr>
        <p:spPr/>
        <p:txBody>
          <a:bodyPr/>
          <a:lstStyle/>
          <a:p>
            <a:fld id="{36EC0DCB-4153-4496-AE67-E640DEAC8603}" type="slidenum">
              <a:rPr lang="en-US" smtClean="0"/>
              <a:t>4</a:t>
            </a:fld>
            <a:endParaRPr lang="en-US"/>
          </a:p>
        </p:txBody>
      </p:sp>
    </p:spTree>
    <p:extLst>
      <p:ext uri="{BB962C8B-B14F-4D97-AF65-F5344CB8AC3E}">
        <p14:creationId xmlns:p14="http://schemas.microsoft.com/office/powerpoint/2010/main" val="1167897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EC0DCB-4153-4496-AE67-E640DEAC8603}" type="slidenum">
              <a:rPr lang="en-US" smtClean="0"/>
              <a:t>11</a:t>
            </a:fld>
            <a:endParaRPr lang="en-US"/>
          </a:p>
        </p:txBody>
      </p:sp>
    </p:spTree>
    <p:extLst>
      <p:ext uri="{BB962C8B-B14F-4D97-AF65-F5344CB8AC3E}">
        <p14:creationId xmlns:p14="http://schemas.microsoft.com/office/powerpoint/2010/main" val="1955404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EC0DCB-4153-4496-AE67-E640DEAC8603}" type="slidenum">
              <a:rPr lang="en-US" smtClean="0"/>
              <a:t>14</a:t>
            </a:fld>
            <a:endParaRPr lang="en-US"/>
          </a:p>
        </p:txBody>
      </p:sp>
    </p:spTree>
    <p:extLst>
      <p:ext uri="{BB962C8B-B14F-4D97-AF65-F5344CB8AC3E}">
        <p14:creationId xmlns:p14="http://schemas.microsoft.com/office/powerpoint/2010/main" val="1918435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EC0DCB-4153-4496-AE67-E640DEAC8603}" type="slidenum">
              <a:rPr lang="en-US" smtClean="0"/>
              <a:t>15</a:t>
            </a:fld>
            <a:endParaRPr lang="en-US"/>
          </a:p>
        </p:txBody>
      </p:sp>
    </p:spTree>
    <p:extLst>
      <p:ext uri="{BB962C8B-B14F-4D97-AF65-F5344CB8AC3E}">
        <p14:creationId xmlns:p14="http://schemas.microsoft.com/office/powerpoint/2010/main" val="2046791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57F45-7C12-48BC-B852-EAEECF7DCDA9}" type="slidenum">
              <a:rPr lang="en-US" smtClean="0"/>
              <a:t>16</a:t>
            </a:fld>
            <a:endParaRPr lang="en-US"/>
          </a:p>
        </p:txBody>
      </p:sp>
    </p:spTree>
    <p:extLst>
      <p:ext uri="{BB962C8B-B14F-4D97-AF65-F5344CB8AC3E}">
        <p14:creationId xmlns:p14="http://schemas.microsoft.com/office/powerpoint/2010/main" val="2856938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57F45-7C12-48BC-B852-EAEECF7DCDA9}" type="slidenum">
              <a:rPr lang="en-US" smtClean="0"/>
              <a:t>18</a:t>
            </a:fld>
            <a:endParaRPr lang="en-US"/>
          </a:p>
        </p:txBody>
      </p:sp>
    </p:spTree>
    <p:extLst>
      <p:ext uri="{BB962C8B-B14F-4D97-AF65-F5344CB8AC3E}">
        <p14:creationId xmlns:p14="http://schemas.microsoft.com/office/powerpoint/2010/main" val="2726329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57F45-7C12-48BC-B852-EAEECF7DCDA9}" type="slidenum">
              <a:rPr lang="en-US" smtClean="0"/>
              <a:t>19</a:t>
            </a:fld>
            <a:endParaRPr lang="en-US"/>
          </a:p>
        </p:txBody>
      </p:sp>
    </p:spTree>
    <p:extLst>
      <p:ext uri="{BB962C8B-B14F-4D97-AF65-F5344CB8AC3E}">
        <p14:creationId xmlns:p14="http://schemas.microsoft.com/office/powerpoint/2010/main" val="528631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53D1F-2086-BC79-C276-159810D9CE2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9DAA82B-1915-26ED-8AEA-99CC04944B3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14B1379-FC79-F29C-ACB0-EB285842FEBC}"/>
              </a:ext>
            </a:extLst>
          </p:cNvPr>
          <p:cNvSpPr>
            <a:spLocks noGrp="1"/>
          </p:cNvSpPr>
          <p:nvPr>
            <p:ph type="dt" sz="half" idx="10"/>
          </p:nvPr>
        </p:nvSpPr>
        <p:spPr/>
        <p:txBody>
          <a:bodyPr/>
          <a:lstStyle/>
          <a:p>
            <a:fld id="{65648D6F-F3F7-499B-A40B-2B3CECD5A21E}" type="datetimeFigureOut">
              <a:rPr lang="en-US" smtClean="0"/>
              <a:t>10/19/2023</a:t>
            </a:fld>
            <a:endParaRPr lang="en-US"/>
          </a:p>
        </p:txBody>
      </p:sp>
      <p:sp>
        <p:nvSpPr>
          <p:cNvPr id="5" name="Footer Placeholder 4">
            <a:extLst>
              <a:ext uri="{FF2B5EF4-FFF2-40B4-BE49-F238E27FC236}">
                <a16:creationId xmlns:a16="http://schemas.microsoft.com/office/drawing/2014/main" id="{0179AD72-6B9B-1C7C-6071-DE90A2DA58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9367A-6F42-7348-0104-EF44811B4F78}"/>
              </a:ext>
            </a:extLst>
          </p:cNvPr>
          <p:cNvSpPr>
            <a:spLocks noGrp="1"/>
          </p:cNvSpPr>
          <p:nvPr>
            <p:ph type="sldNum" sz="quarter" idx="12"/>
          </p:nvPr>
        </p:nvSpPr>
        <p:spPr/>
        <p:txBody>
          <a:bodyPr/>
          <a:lstStyle/>
          <a:p>
            <a:fld id="{477C3ECB-DE31-4832-9BD7-8470E5497863}" type="slidenum">
              <a:rPr lang="en-US" smtClean="0"/>
              <a:t>‹#›</a:t>
            </a:fld>
            <a:endParaRPr lang="en-US"/>
          </a:p>
        </p:txBody>
      </p:sp>
    </p:spTree>
    <p:extLst>
      <p:ext uri="{BB962C8B-B14F-4D97-AF65-F5344CB8AC3E}">
        <p14:creationId xmlns:p14="http://schemas.microsoft.com/office/powerpoint/2010/main" val="3602757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5E0F1-7D58-CBE2-5AAD-EEB9A72B56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F2D1E8-4392-9617-9490-3A8BF2C13E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0D5D75-CE3C-2B64-6340-69FCD5EE58FF}"/>
              </a:ext>
            </a:extLst>
          </p:cNvPr>
          <p:cNvSpPr>
            <a:spLocks noGrp="1"/>
          </p:cNvSpPr>
          <p:nvPr>
            <p:ph type="dt" sz="half" idx="10"/>
          </p:nvPr>
        </p:nvSpPr>
        <p:spPr/>
        <p:txBody>
          <a:bodyPr/>
          <a:lstStyle/>
          <a:p>
            <a:fld id="{65648D6F-F3F7-499B-A40B-2B3CECD5A21E}" type="datetimeFigureOut">
              <a:rPr lang="en-US" smtClean="0"/>
              <a:t>10/19/2023</a:t>
            </a:fld>
            <a:endParaRPr lang="en-US"/>
          </a:p>
        </p:txBody>
      </p:sp>
      <p:sp>
        <p:nvSpPr>
          <p:cNvPr id="5" name="Footer Placeholder 4">
            <a:extLst>
              <a:ext uri="{FF2B5EF4-FFF2-40B4-BE49-F238E27FC236}">
                <a16:creationId xmlns:a16="http://schemas.microsoft.com/office/drawing/2014/main" id="{AE39CBAC-DDDD-F714-537D-84856DE5F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2CC48-0A82-3484-78E6-67DB80D0E603}"/>
              </a:ext>
            </a:extLst>
          </p:cNvPr>
          <p:cNvSpPr>
            <a:spLocks noGrp="1"/>
          </p:cNvSpPr>
          <p:nvPr>
            <p:ph type="sldNum" sz="quarter" idx="12"/>
          </p:nvPr>
        </p:nvSpPr>
        <p:spPr/>
        <p:txBody>
          <a:bodyPr/>
          <a:lstStyle/>
          <a:p>
            <a:fld id="{477C3ECB-DE31-4832-9BD7-8470E5497863}" type="slidenum">
              <a:rPr lang="en-US" smtClean="0"/>
              <a:t>‹#›</a:t>
            </a:fld>
            <a:endParaRPr lang="en-US"/>
          </a:p>
        </p:txBody>
      </p:sp>
    </p:spTree>
    <p:extLst>
      <p:ext uri="{BB962C8B-B14F-4D97-AF65-F5344CB8AC3E}">
        <p14:creationId xmlns:p14="http://schemas.microsoft.com/office/powerpoint/2010/main" val="4214770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5B2515-0974-2600-E2A8-6C42033FB5C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B2926C-7F64-508E-1079-D6B15550CAA7}"/>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B3C2A3-E3BF-48D6-0CF8-C7432BAEFF69}"/>
              </a:ext>
            </a:extLst>
          </p:cNvPr>
          <p:cNvSpPr>
            <a:spLocks noGrp="1"/>
          </p:cNvSpPr>
          <p:nvPr>
            <p:ph type="dt" sz="half" idx="10"/>
          </p:nvPr>
        </p:nvSpPr>
        <p:spPr/>
        <p:txBody>
          <a:bodyPr/>
          <a:lstStyle/>
          <a:p>
            <a:fld id="{65648D6F-F3F7-499B-A40B-2B3CECD5A21E}" type="datetimeFigureOut">
              <a:rPr lang="en-US" smtClean="0"/>
              <a:t>10/19/2023</a:t>
            </a:fld>
            <a:endParaRPr lang="en-US"/>
          </a:p>
        </p:txBody>
      </p:sp>
      <p:sp>
        <p:nvSpPr>
          <p:cNvPr id="5" name="Footer Placeholder 4">
            <a:extLst>
              <a:ext uri="{FF2B5EF4-FFF2-40B4-BE49-F238E27FC236}">
                <a16:creationId xmlns:a16="http://schemas.microsoft.com/office/drawing/2014/main" id="{37D0FF1B-4432-AF6F-0D24-B3D58FDEB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C132A5-6354-4BE7-5FA8-C1DEDB585B73}"/>
              </a:ext>
            </a:extLst>
          </p:cNvPr>
          <p:cNvSpPr>
            <a:spLocks noGrp="1"/>
          </p:cNvSpPr>
          <p:nvPr>
            <p:ph type="sldNum" sz="quarter" idx="12"/>
          </p:nvPr>
        </p:nvSpPr>
        <p:spPr/>
        <p:txBody>
          <a:bodyPr/>
          <a:lstStyle/>
          <a:p>
            <a:fld id="{477C3ECB-DE31-4832-9BD7-8470E5497863}" type="slidenum">
              <a:rPr lang="en-US" smtClean="0"/>
              <a:t>‹#›</a:t>
            </a:fld>
            <a:endParaRPr lang="en-US"/>
          </a:p>
        </p:txBody>
      </p:sp>
    </p:spTree>
    <p:extLst>
      <p:ext uri="{BB962C8B-B14F-4D97-AF65-F5344CB8AC3E}">
        <p14:creationId xmlns:p14="http://schemas.microsoft.com/office/powerpoint/2010/main" val="716081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6958" y="273850"/>
            <a:ext cx="8230104" cy="5851644"/>
          </a:xfrm>
          <a:prstGeom prst="rect">
            <a:avLst/>
          </a:prstGeom>
        </p:spPr>
        <p:txBody>
          <a:bodyPr lIns="96043" tIns="48019" rIns="96043" bIns="4801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691719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F44C0-FC96-A2AC-24F8-43A82719A7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A4B41E-A853-D94C-B797-0DFDF243FF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427252-A1DB-C918-3F78-D088F09E2D39}"/>
              </a:ext>
            </a:extLst>
          </p:cNvPr>
          <p:cNvSpPr>
            <a:spLocks noGrp="1"/>
          </p:cNvSpPr>
          <p:nvPr>
            <p:ph type="dt" sz="half" idx="10"/>
          </p:nvPr>
        </p:nvSpPr>
        <p:spPr/>
        <p:txBody>
          <a:bodyPr/>
          <a:lstStyle/>
          <a:p>
            <a:fld id="{65648D6F-F3F7-499B-A40B-2B3CECD5A21E}" type="datetimeFigureOut">
              <a:rPr lang="en-US" smtClean="0"/>
              <a:t>10/19/2023</a:t>
            </a:fld>
            <a:endParaRPr lang="en-US"/>
          </a:p>
        </p:txBody>
      </p:sp>
      <p:sp>
        <p:nvSpPr>
          <p:cNvPr id="5" name="Footer Placeholder 4">
            <a:extLst>
              <a:ext uri="{FF2B5EF4-FFF2-40B4-BE49-F238E27FC236}">
                <a16:creationId xmlns:a16="http://schemas.microsoft.com/office/drawing/2014/main" id="{B81C0A17-6791-C903-B004-69509024DE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9AF34B-9AAF-8DD3-7AD0-35E190CFB0CF}"/>
              </a:ext>
            </a:extLst>
          </p:cNvPr>
          <p:cNvSpPr>
            <a:spLocks noGrp="1"/>
          </p:cNvSpPr>
          <p:nvPr>
            <p:ph type="sldNum" sz="quarter" idx="12"/>
          </p:nvPr>
        </p:nvSpPr>
        <p:spPr/>
        <p:txBody>
          <a:bodyPr/>
          <a:lstStyle/>
          <a:p>
            <a:fld id="{477C3ECB-DE31-4832-9BD7-8470E5497863}" type="slidenum">
              <a:rPr lang="en-US" smtClean="0"/>
              <a:t>‹#›</a:t>
            </a:fld>
            <a:endParaRPr lang="en-US"/>
          </a:p>
        </p:txBody>
      </p:sp>
    </p:spTree>
    <p:extLst>
      <p:ext uri="{BB962C8B-B14F-4D97-AF65-F5344CB8AC3E}">
        <p14:creationId xmlns:p14="http://schemas.microsoft.com/office/powerpoint/2010/main" val="3431691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9C74-B7AA-5FC3-DBAC-5629B4FEEF0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6F6F044-229F-2C5B-EF20-112510CB5ED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7F9242-8719-BCFD-23C3-8BF31030F7BC}"/>
              </a:ext>
            </a:extLst>
          </p:cNvPr>
          <p:cNvSpPr>
            <a:spLocks noGrp="1"/>
          </p:cNvSpPr>
          <p:nvPr>
            <p:ph type="dt" sz="half" idx="10"/>
          </p:nvPr>
        </p:nvSpPr>
        <p:spPr/>
        <p:txBody>
          <a:bodyPr/>
          <a:lstStyle/>
          <a:p>
            <a:fld id="{65648D6F-F3F7-499B-A40B-2B3CECD5A21E}" type="datetimeFigureOut">
              <a:rPr lang="en-US" smtClean="0"/>
              <a:t>10/19/2023</a:t>
            </a:fld>
            <a:endParaRPr lang="en-US"/>
          </a:p>
        </p:txBody>
      </p:sp>
      <p:sp>
        <p:nvSpPr>
          <p:cNvPr id="5" name="Footer Placeholder 4">
            <a:extLst>
              <a:ext uri="{FF2B5EF4-FFF2-40B4-BE49-F238E27FC236}">
                <a16:creationId xmlns:a16="http://schemas.microsoft.com/office/drawing/2014/main" id="{5A66D0EE-2EC2-7B49-8E1B-80218595C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95144E-FA8A-45F3-4E14-A6217854C3AB}"/>
              </a:ext>
            </a:extLst>
          </p:cNvPr>
          <p:cNvSpPr>
            <a:spLocks noGrp="1"/>
          </p:cNvSpPr>
          <p:nvPr>
            <p:ph type="sldNum" sz="quarter" idx="12"/>
          </p:nvPr>
        </p:nvSpPr>
        <p:spPr/>
        <p:txBody>
          <a:bodyPr/>
          <a:lstStyle/>
          <a:p>
            <a:fld id="{477C3ECB-DE31-4832-9BD7-8470E5497863}" type="slidenum">
              <a:rPr lang="en-US" smtClean="0"/>
              <a:t>‹#›</a:t>
            </a:fld>
            <a:endParaRPr lang="en-US"/>
          </a:p>
        </p:txBody>
      </p:sp>
    </p:spTree>
    <p:extLst>
      <p:ext uri="{BB962C8B-B14F-4D97-AF65-F5344CB8AC3E}">
        <p14:creationId xmlns:p14="http://schemas.microsoft.com/office/powerpoint/2010/main" val="1285601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3FB99-A318-6C1D-63CE-D844D36D08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CF341-82BC-61AB-0732-05A5A88FCC8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5E8F8-6C8F-F9EA-E5D0-42BF523588C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03B1A0-48CB-9B28-BF33-9E9441A0D1F2}"/>
              </a:ext>
            </a:extLst>
          </p:cNvPr>
          <p:cNvSpPr>
            <a:spLocks noGrp="1"/>
          </p:cNvSpPr>
          <p:nvPr>
            <p:ph type="dt" sz="half" idx="10"/>
          </p:nvPr>
        </p:nvSpPr>
        <p:spPr/>
        <p:txBody>
          <a:bodyPr/>
          <a:lstStyle/>
          <a:p>
            <a:fld id="{65648D6F-F3F7-499B-A40B-2B3CECD5A21E}" type="datetimeFigureOut">
              <a:rPr lang="en-US" smtClean="0"/>
              <a:t>10/19/2023</a:t>
            </a:fld>
            <a:endParaRPr lang="en-US"/>
          </a:p>
        </p:txBody>
      </p:sp>
      <p:sp>
        <p:nvSpPr>
          <p:cNvPr id="6" name="Footer Placeholder 5">
            <a:extLst>
              <a:ext uri="{FF2B5EF4-FFF2-40B4-BE49-F238E27FC236}">
                <a16:creationId xmlns:a16="http://schemas.microsoft.com/office/drawing/2014/main" id="{917D56A7-5051-1D91-37AA-FA5CF1972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2B52E5-B7AA-991D-D71C-A9C9801FB3D9}"/>
              </a:ext>
            </a:extLst>
          </p:cNvPr>
          <p:cNvSpPr>
            <a:spLocks noGrp="1"/>
          </p:cNvSpPr>
          <p:nvPr>
            <p:ph type="sldNum" sz="quarter" idx="12"/>
          </p:nvPr>
        </p:nvSpPr>
        <p:spPr/>
        <p:txBody>
          <a:bodyPr/>
          <a:lstStyle/>
          <a:p>
            <a:fld id="{477C3ECB-DE31-4832-9BD7-8470E5497863}" type="slidenum">
              <a:rPr lang="en-US" smtClean="0"/>
              <a:t>‹#›</a:t>
            </a:fld>
            <a:endParaRPr lang="en-US"/>
          </a:p>
        </p:txBody>
      </p:sp>
    </p:spTree>
    <p:extLst>
      <p:ext uri="{BB962C8B-B14F-4D97-AF65-F5344CB8AC3E}">
        <p14:creationId xmlns:p14="http://schemas.microsoft.com/office/powerpoint/2010/main" val="4276203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7AF3E-4CA6-71AB-7B29-4D4D659703C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19002-3A8A-998A-9655-293ABB7DACD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57A458B-09FC-B08D-ABA4-1F37C1DABFE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575DC4-EA48-3D8E-C4EF-9F117FC1966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376616D-1A1E-8E06-9E66-20C177092A3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960C22-1B17-4E08-526F-04FE08F1011D}"/>
              </a:ext>
            </a:extLst>
          </p:cNvPr>
          <p:cNvSpPr>
            <a:spLocks noGrp="1"/>
          </p:cNvSpPr>
          <p:nvPr>
            <p:ph type="dt" sz="half" idx="10"/>
          </p:nvPr>
        </p:nvSpPr>
        <p:spPr/>
        <p:txBody>
          <a:bodyPr/>
          <a:lstStyle/>
          <a:p>
            <a:fld id="{65648D6F-F3F7-499B-A40B-2B3CECD5A21E}" type="datetimeFigureOut">
              <a:rPr lang="en-US" smtClean="0"/>
              <a:t>10/19/2023</a:t>
            </a:fld>
            <a:endParaRPr lang="en-US"/>
          </a:p>
        </p:txBody>
      </p:sp>
      <p:sp>
        <p:nvSpPr>
          <p:cNvPr id="8" name="Footer Placeholder 7">
            <a:extLst>
              <a:ext uri="{FF2B5EF4-FFF2-40B4-BE49-F238E27FC236}">
                <a16:creationId xmlns:a16="http://schemas.microsoft.com/office/drawing/2014/main" id="{FD9B9E51-22F9-8C91-EB78-BCBB3B216B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992CDE-38C0-1897-F924-E4CD0A99F0D4}"/>
              </a:ext>
            </a:extLst>
          </p:cNvPr>
          <p:cNvSpPr>
            <a:spLocks noGrp="1"/>
          </p:cNvSpPr>
          <p:nvPr>
            <p:ph type="sldNum" sz="quarter" idx="12"/>
          </p:nvPr>
        </p:nvSpPr>
        <p:spPr/>
        <p:txBody>
          <a:bodyPr/>
          <a:lstStyle/>
          <a:p>
            <a:fld id="{477C3ECB-DE31-4832-9BD7-8470E5497863}" type="slidenum">
              <a:rPr lang="en-US" smtClean="0"/>
              <a:t>‹#›</a:t>
            </a:fld>
            <a:endParaRPr lang="en-US"/>
          </a:p>
        </p:txBody>
      </p:sp>
    </p:spTree>
    <p:extLst>
      <p:ext uri="{BB962C8B-B14F-4D97-AF65-F5344CB8AC3E}">
        <p14:creationId xmlns:p14="http://schemas.microsoft.com/office/powerpoint/2010/main" val="2724233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8B006-1FEF-23FD-E45E-5CE03C5E39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D0789B-0541-D209-F983-59006DCF57D6}"/>
              </a:ext>
            </a:extLst>
          </p:cNvPr>
          <p:cNvSpPr>
            <a:spLocks noGrp="1"/>
          </p:cNvSpPr>
          <p:nvPr>
            <p:ph type="dt" sz="half" idx="10"/>
          </p:nvPr>
        </p:nvSpPr>
        <p:spPr/>
        <p:txBody>
          <a:bodyPr/>
          <a:lstStyle/>
          <a:p>
            <a:fld id="{65648D6F-F3F7-499B-A40B-2B3CECD5A21E}" type="datetimeFigureOut">
              <a:rPr lang="en-US" smtClean="0"/>
              <a:t>10/19/2023</a:t>
            </a:fld>
            <a:endParaRPr lang="en-US"/>
          </a:p>
        </p:txBody>
      </p:sp>
      <p:sp>
        <p:nvSpPr>
          <p:cNvPr id="4" name="Footer Placeholder 3">
            <a:extLst>
              <a:ext uri="{FF2B5EF4-FFF2-40B4-BE49-F238E27FC236}">
                <a16:creationId xmlns:a16="http://schemas.microsoft.com/office/drawing/2014/main" id="{B45C4C97-9B2C-830A-DE1B-23128863F5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46418A-38DB-5DFC-A218-B5FC144B9463}"/>
              </a:ext>
            </a:extLst>
          </p:cNvPr>
          <p:cNvSpPr>
            <a:spLocks noGrp="1"/>
          </p:cNvSpPr>
          <p:nvPr>
            <p:ph type="sldNum" sz="quarter" idx="12"/>
          </p:nvPr>
        </p:nvSpPr>
        <p:spPr/>
        <p:txBody>
          <a:bodyPr/>
          <a:lstStyle/>
          <a:p>
            <a:fld id="{477C3ECB-DE31-4832-9BD7-8470E5497863}" type="slidenum">
              <a:rPr lang="en-US" smtClean="0"/>
              <a:t>‹#›</a:t>
            </a:fld>
            <a:endParaRPr lang="en-US"/>
          </a:p>
        </p:txBody>
      </p:sp>
    </p:spTree>
    <p:extLst>
      <p:ext uri="{BB962C8B-B14F-4D97-AF65-F5344CB8AC3E}">
        <p14:creationId xmlns:p14="http://schemas.microsoft.com/office/powerpoint/2010/main" val="101374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09EA61-9790-5D27-876D-2F75CE207F6C}"/>
              </a:ext>
            </a:extLst>
          </p:cNvPr>
          <p:cNvSpPr>
            <a:spLocks noGrp="1"/>
          </p:cNvSpPr>
          <p:nvPr>
            <p:ph type="dt" sz="half" idx="10"/>
          </p:nvPr>
        </p:nvSpPr>
        <p:spPr/>
        <p:txBody>
          <a:bodyPr/>
          <a:lstStyle/>
          <a:p>
            <a:fld id="{65648D6F-F3F7-499B-A40B-2B3CECD5A21E}" type="datetimeFigureOut">
              <a:rPr lang="en-US" smtClean="0"/>
              <a:t>10/19/2023</a:t>
            </a:fld>
            <a:endParaRPr lang="en-US"/>
          </a:p>
        </p:txBody>
      </p:sp>
      <p:sp>
        <p:nvSpPr>
          <p:cNvPr id="3" name="Footer Placeholder 2">
            <a:extLst>
              <a:ext uri="{FF2B5EF4-FFF2-40B4-BE49-F238E27FC236}">
                <a16:creationId xmlns:a16="http://schemas.microsoft.com/office/drawing/2014/main" id="{0E4AD4EE-7601-B6DA-2C87-9667FCA6E8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8E9451-362A-A340-E37D-FB1BA0A2A8A0}"/>
              </a:ext>
            </a:extLst>
          </p:cNvPr>
          <p:cNvSpPr>
            <a:spLocks noGrp="1"/>
          </p:cNvSpPr>
          <p:nvPr>
            <p:ph type="sldNum" sz="quarter" idx="12"/>
          </p:nvPr>
        </p:nvSpPr>
        <p:spPr/>
        <p:txBody>
          <a:bodyPr/>
          <a:lstStyle/>
          <a:p>
            <a:fld id="{477C3ECB-DE31-4832-9BD7-8470E5497863}" type="slidenum">
              <a:rPr lang="en-US" smtClean="0"/>
              <a:t>‹#›</a:t>
            </a:fld>
            <a:endParaRPr lang="en-US"/>
          </a:p>
        </p:txBody>
      </p:sp>
    </p:spTree>
    <p:extLst>
      <p:ext uri="{BB962C8B-B14F-4D97-AF65-F5344CB8AC3E}">
        <p14:creationId xmlns:p14="http://schemas.microsoft.com/office/powerpoint/2010/main" val="6700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0FF65-7A67-30D0-3711-6EB88D7FDE4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B05CCFC-F4E4-4694-B389-0D82F801291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552462-F0BB-7582-B01D-46F72852FB4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A230C22-8232-3D7F-610D-38627F78BF1B}"/>
              </a:ext>
            </a:extLst>
          </p:cNvPr>
          <p:cNvSpPr>
            <a:spLocks noGrp="1"/>
          </p:cNvSpPr>
          <p:nvPr>
            <p:ph type="dt" sz="half" idx="10"/>
          </p:nvPr>
        </p:nvSpPr>
        <p:spPr/>
        <p:txBody>
          <a:bodyPr/>
          <a:lstStyle/>
          <a:p>
            <a:fld id="{65648D6F-F3F7-499B-A40B-2B3CECD5A21E}" type="datetimeFigureOut">
              <a:rPr lang="en-US" smtClean="0"/>
              <a:t>10/19/2023</a:t>
            </a:fld>
            <a:endParaRPr lang="en-US"/>
          </a:p>
        </p:txBody>
      </p:sp>
      <p:sp>
        <p:nvSpPr>
          <p:cNvPr id="6" name="Footer Placeholder 5">
            <a:extLst>
              <a:ext uri="{FF2B5EF4-FFF2-40B4-BE49-F238E27FC236}">
                <a16:creationId xmlns:a16="http://schemas.microsoft.com/office/drawing/2014/main" id="{C943A2AB-0A88-10A3-4EFB-D2D9939A99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E4E050-FC51-64F5-84BD-C4610D5BAE52}"/>
              </a:ext>
            </a:extLst>
          </p:cNvPr>
          <p:cNvSpPr>
            <a:spLocks noGrp="1"/>
          </p:cNvSpPr>
          <p:nvPr>
            <p:ph type="sldNum" sz="quarter" idx="12"/>
          </p:nvPr>
        </p:nvSpPr>
        <p:spPr/>
        <p:txBody>
          <a:bodyPr/>
          <a:lstStyle/>
          <a:p>
            <a:fld id="{477C3ECB-DE31-4832-9BD7-8470E5497863}" type="slidenum">
              <a:rPr lang="en-US" smtClean="0"/>
              <a:t>‹#›</a:t>
            </a:fld>
            <a:endParaRPr lang="en-US"/>
          </a:p>
        </p:txBody>
      </p:sp>
    </p:spTree>
    <p:extLst>
      <p:ext uri="{BB962C8B-B14F-4D97-AF65-F5344CB8AC3E}">
        <p14:creationId xmlns:p14="http://schemas.microsoft.com/office/powerpoint/2010/main" val="3140143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0C3D4-BADE-7DE2-7274-8877B0D0147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D0139F5-4202-DED3-23D6-F50ACE6C55B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272505C-6B40-F865-25BB-06624F98B47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11276E4-D38F-EE7C-33C3-3EF75C7E22BA}"/>
              </a:ext>
            </a:extLst>
          </p:cNvPr>
          <p:cNvSpPr>
            <a:spLocks noGrp="1"/>
          </p:cNvSpPr>
          <p:nvPr>
            <p:ph type="dt" sz="half" idx="10"/>
          </p:nvPr>
        </p:nvSpPr>
        <p:spPr/>
        <p:txBody>
          <a:bodyPr/>
          <a:lstStyle/>
          <a:p>
            <a:fld id="{65648D6F-F3F7-499B-A40B-2B3CECD5A21E}" type="datetimeFigureOut">
              <a:rPr lang="en-US" smtClean="0"/>
              <a:t>10/19/2023</a:t>
            </a:fld>
            <a:endParaRPr lang="en-US"/>
          </a:p>
        </p:txBody>
      </p:sp>
      <p:sp>
        <p:nvSpPr>
          <p:cNvPr id="6" name="Footer Placeholder 5">
            <a:extLst>
              <a:ext uri="{FF2B5EF4-FFF2-40B4-BE49-F238E27FC236}">
                <a16:creationId xmlns:a16="http://schemas.microsoft.com/office/drawing/2014/main" id="{EF827DDE-AF73-11D9-2639-88F145C7D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8B1A0B-466D-8BFF-90F2-604A832AF76C}"/>
              </a:ext>
            </a:extLst>
          </p:cNvPr>
          <p:cNvSpPr>
            <a:spLocks noGrp="1"/>
          </p:cNvSpPr>
          <p:nvPr>
            <p:ph type="sldNum" sz="quarter" idx="12"/>
          </p:nvPr>
        </p:nvSpPr>
        <p:spPr/>
        <p:txBody>
          <a:bodyPr/>
          <a:lstStyle/>
          <a:p>
            <a:fld id="{477C3ECB-DE31-4832-9BD7-8470E5497863}" type="slidenum">
              <a:rPr lang="en-US" smtClean="0"/>
              <a:t>‹#›</a:t>
            </a:fld>
            <a:endParaRPr lang="en-US"/>
          </a:p>
        </p:txBody>
      </p:sp>
    </p:spTree>
    <p:extLst>
      <p:ext uri="{BB962C8B-B14F-4D97-AF65-F5344CB8AC3E}">
        <p14:creationId xmlns:p14="http://schemas.microsoft.com/office/powerpoint/2010/main" val="230869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B55A0E-2C37-454B-C86E-B3EFC901195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E80EB3-01C1-FB9C-AF78-71BE5D000E6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17A2B6-DCE0-613B-55DF-EF1362CD122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5648D6F-F3F7-499B-A40B-2B3CECD5A21E}" type="datetimeFigureOut">
              <a:rPr lang="en-US" smtClean="0"/>
              <a:t>10/19/2023</a:t>
            </a:fld>
            <a:endParaRPr lang="en-US"/>
          </a:p>
        </p:txBody>
      </p:sp>
      <p:sp>
        <p:nvSpPr>
          <p:cNvPr id="5" name="Footer Placeholder 4">
            <a:extLst>
              <a:ext uri="{FF2B5EF4-FFF2-40B4-BE49-F238E27FC236}">
                <a16:creationId xmlns:a16="http://schemas.microsoft.com/office/drawing/2014/main" id="{62D19247-8BBE-3310-F839-0C0D915FFB7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E78DAD-8E08-6FFB-6B64-8D448BA303D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7C3ECB-DE31-4832-9BD7-8470E5497863}" type="slidenum">
              <a:rPr lang="en-US" smtClean="0"/>
              <a:t>‹#›</a:t>
            </a:fld>
            <a:endParaRPr lang="en-US"/>
          </a:p>
        </p:txBody>
      </p:sp>
    </p:spTree>
    <p:extLst>
      <p:ext uri="{BB962C8B-B14F-4D97-AF65-F5344CB8AC3E}">
        <p14:creationId xmlns:p14="http://schemas.microsoft.com/office/powerpoint/2010/main" val="13807992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1.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49A8A9F-4107-9966-6312-480E23B60561}"/>
              </a:ext>
            </a:extLst>
          </p:cNvPr>
          <p:cNvSpPr txBox="1"/>
          <p:nvPr/>
        </p:nvSpPr>
        <p:spPr>
          <a:xfrm>
            <a:off x="4732368" y="1103654"/>
            <a:ext cx="3929031" cy="3462486"/>
          </a:xfrm>
          <a:prstGeom prst="rect">
            <a:avLst/>
          </a:prstGeom>
          <a:noFill/>
        </p:spPr>
        <p:txBody>
          <a:bodyPr wrap="square" rtlCol="0">
            <a:spAutoFit/>
          </a:bodyPr>
          <a:lstStyle/>
          <a:p>
            <a:pPr defTabSz="960120">
              <a:spcAft>
                <a:spcPts val="600"/>
              </a:spcAft>
            </a:pPr>
            <a:r>
              <a:rPr lang="en-US" sz="3780" b="1" kern="1200" dirty="0">
                <a:solidFill>
                  <a:schemeClr val="tx1"/>
                </a:solidFill>
                <a:latin typeface="+mn-lt"/>
                <a:ea typeface="+mn-ea"/>
                <a:cs typeface="+mn-cs"/>
              </a:rPr>
              <a:t>Lights Out Connecticut  Local Leaders Kickoff Meeting</a:t>
            </a:r>
          </a:p>
          <a:p>
            <a:pPr defTabSz="960120">
              <a:spcAft>
                <a:spcPts val="600"/>
              </a:spcAft>
            </a:pPr>
            <a:endParaRPr lang="en-US" sz="2000" kern="1200" dirty="0">
              <a:solidFill>
                <a:schemeClr val="tx1"/>
              </a:solidFill>
              <a:latin typeface="+mn-lt"/>
              <a:ea typeface="+mn-ea"/>
              <a:cs typeface="+mn-cs"/>
            </a:endParaRPr>
          </a:p>
          <a:p>
            <a:pPr defTabSz="960120">
              <a:spcAft>
                <a:spcPts val="600"/>
              </a:spcAft>
            </a:pPr>
            <a:r>
              <a:rPr lang="en-US" sz="3780" kern="1200" dirty="0">
                <a:solidFill>
                  <a:schemeClr val="tx1"/>
                </a:solidFill>
                <a:latin typeface="+mn-lt"/>
                <a:ea typeface="+mn-ea"/>
                <a:cs typeface="+mn-cs"/>
              </a:rPr>
              <a:t>Oct 11, 2023</a:t>
            </a:r>
            <a:endParaRPr lang="en-US" sz="3600" dirty="0"/>
          </a:p>
        </p:txBody>
      </p:sp>
      <p:pic>
        <p:nvPicPr>
          <p:cNvPr id="4" name="Picture 3" descr="A bird on a light bulb&#10;&#10;Description automatically generated">
            <a:extLst>
              <a:ext uri="{FF2B5EF4-FFF2-40B4-BE49-F238E27FC236}">
                <a16:creationId xmlns:a16="http://schemas.microsoft.com/office/drawing/2014/main" id="{F47DEE62-D316-30D2-7638-9B72E73461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103654"/>
            <a:ext cx="2914744" cy="4419600"/>
          </a:xfrm>
          <a:prstGeom prst="rect">
            <a:avLst/>
          </a:prstGeom>
        </p:spPr>
      </p:pic>
    </p:spTree>
    <p:extLst>
      <p:ext uri="{BB962C8B-B14F-4D97-AF65-F5344CB8AC3E}">
        <p14:creationId xmlns:p14="http://schemas.microsoft.com/office/powerpoint/2010/main" val="1127894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7C7E3E5-D123-14E3-3A6F-220A406705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919" y="55558"/>
            <a:ext cx="7904162" cy="6746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678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26;p23">
            <a:extLst>
              <a:ext uri="{FF2B5EF4-FFF2-40B4-BE49-F238E27FC236}">
                <a16:creationId xmlns:a16="http://schemas.microsoft.com/office/drawing/2014/main" id="{05E0E1B6-67C4-9C76-C250-2DAF47F3827C}"/>
              </a:ext>
            </a:extLst>
          </p:cNvPr>
          <p:cNvPicPr preferRelativeResize="0">
            <a:picLocks noGrp="1"/>
          </p:cNvPicPr>
          <p:nvPr>
            <p:ph idx="1"/>
          </p:nvPr>
        </p:nvPicPr>
        <p:blipFill rotWithShape="1">
          <a:blip r:embed="rId3">
            <a:alphaModFix/>
          </a:blip>
          <a:srcRect l="7936" t="14325" r="4259" b="6791"/>
          <a:stretch/>
        </p:blipFill>
        <p:spPr>
          <a:xfrm>
            <a:off x="0" y="966978"/>
            <a:ext cx="9144000" cy="5033772"/>
          </a:xfrm>
          <a:prstGeom prst="rect">
            <a:avLst/>
          </a:prstGeom>
          <a:noFill/>
          <a:ln>
            <a:noFill/>
          </a:ln>
        </p:spPr>
      </p:pic>
      <p:sp>
        <p:nvSpPr>
          <p:cNvPr id="2" name="TextBox 1">
            <a:extLst>
              <a:ext uri="{FF2B5EF4-FFF2-40B4-BE49-F238E27FC236}">
                <a16:creationId xmlns:a16="http://schemas.microsoft.com/office/drawing/2014/main" id="{42CE30D1-BC09-8840-DA06-8E34A4415831}"/>
              </a:ext>
            </a:extLst>
          </p:cNvPr>
          <p:cNvSpPr txBox="1"/>
          <p:nvPr/>
        </p:nvSpPr>
        <p:spPr>
          <a:xfrm>
            <a:off x="0" y="6096000"/>
            <a:ext cx="9159239" cy="923330"/>
          </a:xfrm>
          <a:prstGeom prst="rect">
            <a:avLst/>
          </a:prstGeom>
          <a:noFill/>
        </p:spPr>
        <p:txBody>
          <a:bodyPr wrap="square">
            <a:spAutoFit/>
          </a:bodyPr>
          <a:lstStyle/>
          <a:p>
            <a:pPr algn="l"/>
            <a:r>
              <a:rPr lang="en-US" sz="1800" dirty="0">
                <a:latin typeface="+mj-lt"/>
                <a:cs typeface="Times New Roman" panose="02020603050405020304" pitchFamily="18" charset="0"/>
              </a:rPr>
              <a:t>Source: </a:t>
            </a:r>
            <a:r>
              <a:rPr lang="en-US" b="0" i="0" dirty="0">
                <a:solidFill>
                  <a:srgbClr val="212121"/>
                </a:solidFill>
                <a:effectLst/>
                <a:latin typeface="BlinkMacSystemFont"/>
              </a:rPr>
              <a:t>International Dark Sky Association</a:t>
            </a:r>
            <a:br>
              <a:rPr lang="en-US" b="0" i="0" dirty="0">
                <a:solidFill>
                  <a:srgbClr val="212121"/>
                </a:solidFill>
                <a:effectLst/>
                <a:latin typeface="BlinkMacSystemFont"/>
              </a:rPr>
            </a:br>
            <a:endParaRPr lang="en-US" i="0" dirty="0">
              <a:solidFill>
                <a:srgbClr val="000000"/>
              </a:solidFill>
              <a:effectLst/>
              <a:latin typeface="TT Norms"/>
            </a:endParaRPr>
          </a:p>
          <a:p>
            <a:pPr algn="ctr"/>
            <a:endParaRPr lang="en-US" b="0" i="0" dirty="0">
              <a:solidFill>
                <a:srgbClr val="1F1F1F"/>
              </a:solidFill>
              <a:effectLst/>
              <a:latin typeface="ElsevierSans"/>
            </a:endParaRPr>
          </a:p>
        </p:txBody>
      </p:sp>
    </p:spTree>
    <p:extLst>
      <p:ext uri="{BB962C8B-B14F-4D97-AF65-F5344CB8AC3E}">
        <p14:creationId xmlns:p14="http://schemas.microsoft.com/office/powerpoint/2010/main" val="3655329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5B9E6F9-6CA4-9DC2-4188-7210950457DD}"/>
              </a:ext>
            </a:extLst>
          </p:cNvPr>
          <p:cNvPicPr>
            <a:picLocks noGrp="1" noChangeAspect="1"/>
          </p:cNvPicPr>
          <p:nvPr>
            <p:ph idx="1"/>
          </p:nvPr>
        </p:nvPicPr>
        <p:blipFill>
          <a:blip r:embed="rId2"/>
          <a:stretch>
            <a:fillRect/>
          </a:stretch>
        </p:blipFill>
        <p:spPr>
          <a:xfrm>
            <a:off x="990600" y="147862"/>
            <a:ext cx="6799948" cy="6710137"/>
          </a:xfrm>
        </p:spPr>
      </p:pic>
    </p:spTree>
    <p:extLst>
      <p:ext uri="{BB962C8B-B14F-4D97-AF65-F5344CB8AC3E}">
        <p14:creationId xmlns:p14="http://schemas.microsoft.com/office/powerpoint/2010/main" val="3642349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6612CEA7-5EE2-36DD-5684-DA5D86546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696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7AE095-9269-C1F0-E8FF-B02C25C884AB}"/>
              </a:ext>
            </a:extLst>
          </p:cNvPr>
          <p:cNvSpPr>
            <a:spLocks noGrp="1"/>
          </p:cNvSpPr>
          <p:nvPr>
            <p:ph type="title"/>
          </p:nvPr>
        </p:nvSpPr>
        <p:spPr>
          <a:xfrm>
            <a:off x="358485" y="1122363"/>
            <a:ext cx="3017520" cy="3204134"/>
          </a:xfrm>
        </p:spPr>
        <p:txBody>
          <a:bodyPr vert="horz" lIns="91440" tIns="45720" rIns="91440" bIns="45720" rtlCol="0" anchor="b">
            <a:normAutofit/>
          </a:bodyPr>
          <a:lstStyle/>
          <a:p>
            <a:pPr marL="342900" marR="0" lvl="0" indent="-228600" defTabSz="914400">
              <a:spcAft>
                <a:spcPts val="0"/>
              </a:spcAft>
            </a:pPr>
            <a:r>
              <a:rPr lang="en-US" sz="2900" kern="1200">
                <a:solidFill>
                  <a:schemeClr val="tx1"/>
                </a:solidFill>
                <a:effectLst/>
                <a:latin typeface="+mj-lt"/>
                <a:ea typeface="+mj-ea"/>
                <a:cs typeface="+mj-cs"/>
              </a:rPr>
              <a:t>State-level Rules: CT State Building Code, IECC, Public Act No. 23-143, Early Efforts</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D4A5262-D923-6BA6-5B41-6659D43BCD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964" r="28852" b="15888"/>
          <a:stretch/>
        </p:blipFill>
        <p:spPr>
          <a:xfrm>
            <a:off x="4060767" y="1546749"/>
            <a:ext cx="4806627" cy="3613249"/>
          </a:xfrm>
          <a:prstGeom prst="rect">
            <a:avLst/>
          </a:prstGeom>
        </p:spPr>
      </p:pic>
    </p:spTree>
    <p:extLst>
      <p:ext uri="{BB962C8B-B14F-4D97-AF65-F5344CB8AC3E}">
        <p14:creationId xmlns:p14="http://schemas.microsoft.com/office/powerpoint/2010/main" val="2109931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2297778"/>
            <a:ext cx="2438400" cy="3187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67000" y="211015"/>
            <a:ext cx="4230197" cy="1077218"/>
          </a:xfrm>
          <a:prstGeom prst="rect">
            <a:avLst/>
          </a:prstGeom>
          <a:noFill/>
        </p:spPr>
        <p:txBody>
          <a:bodyPr wrap="none" rtlCol="0">
            <a:spAutoFit/>
          </a:bodyPr>
          <a:lstStyle/>
          <a:p>
            <a:pPr algn="ctr"/>
            <a:r>
              <a:rPr lang="en-US" sz="3200" dirty="0">
                <a:solidFill>
                  <a:srgbClr val="FFFF00"/>
                </a:solidFill>
                <a:latin typeface="Franklin Gothic Demi Cond" panose="020B0706030402020204" pitchFamily="34" charset="0"/>
              </a:rPr>
              <a:t>International Energy </a:t>
            </a:r>
          </a:p>
          <a:p>
            <a:pPr algn="ctr"/>
            <a:r>
              <a:rPr lang="en-US" sz="3200" dirty="0">
                <a:solidFill>
                  <a:srgbClr val="FFFF00"/>
                </a:solidFill>
                <a:latin typeface="Franklin Gothic Demi Cond" panose="020B0706030402020204" pitchFamily="34" charset="0"/>
              </a:rPr>
              <a:t>Conservation Code (IECC)</a:t>
            </a:r>
          </a:p>
        </p:txBody>
      </p:sp>
      <p:sp>
        <p:nvSpPr>
          <p:cNvPr id="5" name="TextBox 4"/>
          <p:cNvSpPr txBox="1"/>
          <p:nvPr/>
        </p:nvSpPr>
        <p:spPr>
          <a:xfrm>
            <a:off x="2743200" y="2209800"/>
            <a:ext cx="6477000" cy="1815882"/>
          </a:xfrm>
          <a:prstGeom prst="rect">
            <a:avLst/>
          </a:prstGeom>
          <a:noFill/>
        </p:spPr>
        <p:txBody>
          <a:bodyPr wrap="square" rtlCol="0">
            <a:spAutoFit/>
          </a:bodyPr>
          <a:lstStyle/>
          <a:p>
            <a:r>
              <a:rPr lang="en-US" sz="2800" dirty="0">
                <a:solidFill>
                  <a:schemeClr val="accent6">
                    <a:lumMod val="20000"/>
                    <a:lumOff val="80000"/>
                  </a:schemeClr>
                </a:solidFill>
                <a:latin typeface="Franklin Gothic Demi Cond" panose="020B0706030402020204" pitchFamily="34" charset="0"/>
              </a:rPr>
              <a:t>“Building facade and landscape lighting shall automatically shut off from not later than 1 hour after business closing to not earlier than 1 hour before business opening.”</a:t>
            </a:r>
          </a:p>
        </p:txBody>
      </p:sp>
      <p:sp>
        <p:nvSpPr>
          <p:cNvPr id="6" name="TextBox 5"/>
          <p:cNvSpPr txBox="1"/>
          <p:nvPr/>
        </p:nvSpPr>
        <p:spPr>
          <a:xfrm>
            <a:off x="514359" y="1524000"/>
            <a:ext cx="8535478" cy="584775"/>
          </a:xfrm>
          <a:prstGeom prst="rect">
            <a:avLst/>
          </a:prstGeom>
          <a:noFill/>
        </p:spPr>
        <p:txBody>
          <a:bodyPr wrap="none" rtlCol="0">
            <a:spAutoFit/>
          </a:bodyPr>
          <a:lstStyle/>
          <a:p>
            <a:r>
              <a:rPr lang="en-US" sz="3200" b="1" dirty="0">
                <a:solidFill>
                  <a:srgbClr val="CCFFFF"/>
                </a:solidFill>
              </a:rPr>
              <a:t>C405.2.7.2Building facade and landscape lighting</a:t>
            </a:r>
            <a:r>
              <a:rPr lang="en-US" b="1" dirty="0">
                <a:solidFill>
                  <a:srgbClr val="CCFFFF"/>
                </a:solidFill>
              </a:rPr>
              <a:t>.</a:t>
            </a:r>
          </a:p>
        </p:txBody>
      </p:sp>
      <p:sp>
        <p:nvSpPr>
          <p:cNvPr id="7" name="TextBox 6"/>
          <p:cNvSpPr txBox="1"/>
          <p:nvPr/>
        </p:nvSpPr>
        <p:spPr>
          <a:xfrm>
            <a:off x="2819400" y="4114800"/>
            <a:ext cx="6154237" cy="1077218"/>
          </a:xfrm>
          <a:prstGeom prst="rect">
            <a:avLst/>
          </a:prstGeom>
          <a:noFill/>
        </p:spPr>
        <p:txBody>
          <a:bodyPr wrap="square" rtlCol="0">
            <a:spAutoFit/>
          </a:bodyPr>
          <a:lstStyle/>
          <a:p>
            <a:r>
              <a:rPr lang="en-US" sz="3200" dirty="0">
                <a:solidFill>
                  <a:srgbClr val="FFFF00"/>
                </a:solidFill>
                <a:latin typeface="Franklin Gothic Demi Cond" panose="020B0706030402020204" pitchFamily="34" charset="0"/>
              </a:rPr>
              <a:t>48 states (incl. CT) subscribe to IECC as part of their state building code </a:t>
            </a:r>
          </a:p>
        </p:txBody>
      </p:sp>
      <p:sp>
        <p:nvSpPr>
          <p:cNvPr id="8" name="TextBox 7"/>
          <p:cNvSpPr txBox="1"/>
          <p:nvPr/>
        </p:nvSpPr>
        <p:spPr>
          <a:xfrm>
            <a:off x="228601" y="5715000"/>
            <a:ext cx="8610599" cy="1077218"/>
          </a:xfrm>
          <a:prstGeom prst="rect">
            <a:avLst/>
          </a:prstGeom>
          <a:noFill/>
        </p:spPr>
        <p:txBody>
          <a:bodyPr wrap="square" rtlCol="0">
            <a:spAutoFit/>
          </a:bodyPr>
          <a:lstStyle/>
          <a:p>
            <a:r>
              <a:rPr lang="en-US" sz="3200" dirty="0">
                <a:solidFill>
                  <a:srgbClr val="FFFF00"/>
                </a:solidFill>
                <a:latin typeface="Franklin Gothic Demi Cond" panose="020B0706030402020204" pitchFamily="34" charset="0"/>
              </a:rPr>
              <a:t>Amendment Process at State Level allows for Changes</a:t>
            </a:r>
          </a:p>
          <a:p>
            <a:r>
              <a:rPr lang="en-US" sz="3200" dirty="0">
                <a:solidFill>
                  <a:srgbClr val="FFFF00"/>
                </a:solidFill>
                <a:latin typeface="Franklin Gothic Demi Cond" panose="020B0706030402020204" pitchFamily="34" charset="0"/>
              </a:rPr>
              <a:t>2024 IECC will be open for amendment in Connecticut</a:t>
            </a:r>
          </a:p>
        </p:txBody>
      </p:sp>
    </p:spTree>
    <p:extLst>
      <p:ext uri="{BB962C8B-B14F-4D97-AF65-F5344CB8AC3E}">
        <p14:creationId xmlns:p14="http://schemas.microsoft.com/office/powerpoint/2010/main" val="88474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BB6F15-382A-1213-A5C8-B3F42E4B9584}"/>
              </a:ext>
            </a:extLst>
          </p:cNvPr>
          <p:cNvSpPr>
            <a:spLocks noGrp="1"/>
          </p:cNvSpPr>
          <p:nvPr>
            <p:ph type="title"/>
          </p:nvPr>
        </p:nvSpPr>
        <p:spPr>
          <a:xfrm>
            <a:off x="494677" y="1075738"/>
            <a:ext cx="2547890" cy="4715461"/>
          </a:xfrm>
        </p:spPr>
        <p:txBody>
          <a:bodyPr vert="horz" lIns="91440" tIns="45720" rIns="91440" bIns="45720" rtlCol="0" anchor="ctr">
            <a:normAutofit/>
          </a:bodyPr>
          <a:lstStyle/>
          <a:p>
            <a:pPr algn="ctr" defTabSz="914400"/>
            <a:r>
              <a:rPr lang="en-US" sz="2600" b="1" kern="1200" dirty="0">
                <a:solidFill>
                  <a:schemeClr val="bg1"/>
                </a:solidFill>
                <a:latin typeface="+mj-lt"/>
                <a:ea typeface="+mj-ea"/>
                <a:cs typeface="+mj-cs"/>
              </a:rPr>
              <a:t>H.B. 6607, the “Lights Out CT” bill, is now the law of the land. </a:t>
            </a:r>
            <a:br>
              <a:rPr lang="en-US" sz="2600" b="1" kern="1200" dirty="0">
                <a:solidFill>
                  <a:schemeClr val="bg1"/>
                </a:solidFill>
                <a:latin typeface="+mj-lt"/>
                <a:ea typeface="+mj-ea"/>
                <a:cs typeface="+mj-cs"/>
              </a:rPr>
            </a:br>
            <a:br>
              <a:rPr lang="en-US" sz="2600" b="1" dirty="0">
                <a:solidFill>
                  <a:schemeClr val="bg1"/>
                </a:solidFill>
              </a:rPr>
            </a:br>
            <a:r>
              <a:rPr lang="en-US" sz="2600" b="1" dirty="0">
                <a:solidFill>
                  <a:schemeClr val="bg1"/>
                </a:solidFill>
              </a:rPr>
              <a:t>It r</a:t>
            </a:r>
            <a:r>
              <a:rPr lang="en-US" sz="2600" b="1" kern="1200" dirty="0">
                <a:solidFill>
                  <a:schemeClr val="bg1"/>
                </a:solidFill>
                <a:latin typeface="+mj-lt"/>
                <a:ea typeface="+mj-ea"/>
                <a:cs typeface="+mj-cs"/>
              </a:rPr>
              <a:t>egulates outdoor lighting at state-owned buildings in CT year-round.</a:t>
            </a:r>
          </a:p>
        </p:txBody>
      </p:sp>
      <p:pic>
        <p:nvPicPr>
          <p:cNvPr id="11" name="Picture 10" descr="A blue sign in front of a building&#10;&#10;Description automatically generated with medium confidence">
            <a:extLst>
              <a:ext uri="{FF2B5EF4-FFF2-40B4-BE49-F238E27FC236}">
                <a16:creationId xmlns:a16="http://schemas.microsoft.com/office/drawing/2014/main" id="{79900C6C-C909-B742-B3D3-60F901D8EEB1}"/>
              </a:ext>
            </a:extLst>
          </p:cNvPr>
          <p:cNvPicPr>
            <a:picLocks noChangeAspect="1"/>
          </p:cNvPicPr>
          <p:nvPr/>
        </p:nvPicPr>
        <p:blipFill rotWithShape="1">
          <a:blip r:embed="rId3"/>
          <a:srcRect t="18066" r="4" b="4"/>
          <a:stretch/>
        </p:blipFill>
        <p:spPr>
          <a:xfrm>
            <a:off x="6334724" y="10"/>
            <a:ext cx="2809275" cy="3448307"/>
          </a:xfrm>
          <a:prstGeom prst="rect">
            <a:avLst/>
          </a:prstGeom>
        </p:spPr>
      </p:pic>
      <p:pic>
        <p:nvPicPr>
          <p:cNvPr id="6" name="Picture 5" descr="A metal fence next to a building&#10;&#10;Description automatically generated with low confidence">
            <a:extLst>
              <a:ext uri="{FF2B5EF4-FFF2-40B4-BE49-F238E27FC236}">
                <a16:creationId xmlns:a16="http://schemas.microsoft.com/office/drawing/2014/main" id="{57D66489-12FE-212E-4A35-CB7CC3E7A281}"/>
              </a:ext>
            </a:extLst>
          </p:cNvPr>
          <p:cNvPicPr>
            <a:picLocks noChangeAspect="1"/>
          </p:cNvPicPr>
          <p:nvPr/>
        </p:nvPicPr>
        <p:blipFill rotWithShape="1">
          <a:blip r:embed="rId4"/>
          <a:srcRect r="-2" b="2414"/>
          <a:stretch/>
        </p:blipFill>
        <p:spPr>
          <a:xfrm>
            <a:off x="3537244" y="10"/>
            <a:ext cx="2809275" cy="3448307"/>
          </a:xfrm>
          <a:prstGeom prst="rect">
            <a:avLst/>
          </a:prstGeom>
        </p:spPr>
      </p:pic>
      <p:pic>
        <p:nvPicPr>
          <p:cNvPr id="9" name="Picture 8" descr="A picture containing building, outdoor, street light, sky&#10;&#10;Description automatically generated">
            <a:extLst>
              <a:ext uri="{FF2B5EF4-FFF2-40B4-BE49-F238E27FC236}">
                <a16:creationId xmlns:a16="http://schemas.microsoft.com/office/drawing/2014/main" id="{5D25AE89-F073-93B9-0C50-476904CD2412}"/>
              </a:ext>
            </a:extLst>
          </p:cNvPr>
          <p:cNvPicPr>
            <a:picLocks noChangeAspect="1"/>
          </p:cNvPicPr>
          <p:nvPr/>
        </p:nvPicPr>
        <p:blipFill rotWithShape="1">
          <a:blip r:embed="rId5"/>
          <a:srcRect l="11296"/>
          <a:stretch/>
        </p:blipFill>
        <p:spPr>
          <a:xfrm>
            <a:off x="3537245" y="3441878"/>
            <a:ext cx="2796527" cy="3426808"/>
          </a:xfrm>
          <a:prstGeom prst="rect">
            <a:avLst/>
          </a:prstGeom>
        </p:spPr>
      </p:pic>
      <p:pic>
        <p:nvPicPr>
          <p:cNvPr id="3" name="Picture 2" descr="A street light next to a brick building&#10;&#10;Description automatically generated with low confidence">
            <a:extLst>
              <a:ext uri="{FF2B5EF4-FFF2-40B4-BE49-F238E27FC236}">
                <a16:creationId xmlns:a16="http://schemas.microsoft.com/office/drawing/2014/main" id="{A9589FF3-29A8-7EFB-69E2-F64666F35BD0}"/>
              </a:ext>
            </a:extLst>
          </p:cNvPr>
          <p:cNvPicPr>
            <a:picLocks noChangeAspect="1"/>
          </p:cNvPicPr>
          <p:nvPr/>
        </p:nvPicPr>
        <p:blipFill rotWithShape="1">
          <a:blip r:embed="rId6"/>
          <a:srcRect l="15281" r="29926" b="-4"/>
          <a:stretch/>
        </p:blipFill>
        <p:spPr>
          <a:xfrm>
            <a:off x="6331152" y="3441878"/>
            <a:ext cx="2812848" cy="3426808"/>
          </a:xfrm>
          <a:prstGeom prst="rect">
            <a:avLst/>
          </a:prstGeom>
        </p:spPr>
      </p:pic>
    </p:spTree>
    <p:extLst>
      <p:ext uri="{BB962C8B-B14F-4D97-AF65-F5344CB8AC3E}">
        <p14:creationId xmlns:p14="http://schemas.microsoft.com/office/powerpoint/2010/main" val="270227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5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750"/>
                                        <p:tgtEl>
                                          <p:spTgt spid="5"/>
                                        </p:tgtEl>
                                      </p:cBhvr>
                                    </p:animEffect>
                                    <p:anim calcmode="lin" valueType="num">
                                      <p:cBhvr>
                                        <p:cTn id="24" dur="1750" fill="hold"/>
                                        <p:tgtEl>
                                          <p:spTgt spid="5"/>
                                        </p:tgtEl>
                                        <p:attrNameLst>
                                          <p:attrName>ppt_x</p:attrName>
                                        </p:attrNameLst>
                                      </p:cBhvr>
                                      <p:tavLst>
                                        <p:tav tm="0">
                                          <p:val>
                                            <p:strVal val="#ppt_x"/>
                                          </p:val>
                                        </p:tav>
                                        <p:tav tm="100000">
                                          <p:val>
                                            <p:strVal val="#ppt_x"/>
                                          </p:val>
                                        </p:tav>
                                      </p:tavLst>
                                    </p:anim>
                                    <p:anim calcmode="lin" valueType="num">
                                      <p:cBhvr>
                                        <p:cTn id="25" dur="1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4A5262-D923-6BA6-5B41-6659D43BCDEB}"/>
              </a:ext>
            </a:extLst>
          </p:cNvPr>
          <p:cNvPicPr>
            <a:picLocks noChangeAspect="1"/>
          </p:cNvPicPr>
          <p:nvPr/>
        </p:nvPicPr>
        <p:blipFill>
          <a:blip r:embed="rId2">
            <a:extLst>
              <a:ext uri="{28A0092B-C50C-407E-A947-70E740481C1C}">
                <a14:useLocalDpi xmlns:a14="http://schemas.microsoft.com/office/drawing/2010/main" val="0"/>
              </a:ext>
            </a:extLst>
          </a:blip>
          <a:srcRect l="5565" r="5565"/>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7AE095-9269-C1F0-E8FF-B02C25C884AB}"/>
              </a:ext>
            </a:extLst>
          </p:cNvPr>
          <p:cNvSpPr>
            <a:spLocks noGrp="1"/>
          </p:cNvSpPr>
          <p:nvPr>
            <p:ph type="title"/>
          </p:nvPr>
        </p:nvSpPr>
        <p:spPr>
          <a:xfrm>
            <a:off x="392906" y="5317240"/>
            <a:ext cx="8408194" cy="744836"/>
          </a:xfrm>
        </p:spPr>
        <p:txBody>
          <a:bodyPr vert="horz" lIns="91440" tIns="45720" rIns="91440" bIns="45720" rtlCol="0" anchor="ctr">
            <a:noAutofit/>
          </a:bodyPr>
          <a:lstStyle/>
          <a:p>
            <a:pPr algn="ctr" defTabSz="914400"/>
            <a:r>
              <a:rPr lang="en-US" sz="2400" dirty="0"/>
              <a:t>How to Convince Politicians &amp; Businesses: Cost Savings + Energy Savings + Climate + Biodiversity </a:t>
            </a:r>
            <a:endParaRPr lang="en-US" sz="24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40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945D496-03BD-5231-7769-390507B47806}"/>
              </a:ext>
            </a:extLst>
          </p:cNvPr>
          <p:cNvGrpSpPr/>
          <p:nvPr/>
        </p:nvGrpSpPr>
        <p:grpSpPr>
          <a:xfrm>
            <a:off x="-15240" y="1219200"/>
            <a:ext cx="8614578" cy="5638800"/>
            <a:chOff x="152400" y="838200"/>
            <a:chExt cx="8614578" cy="5638800"/>
          </a:xfrm>
        </p:grpSpPr>
        <p:pic>
          <p:nvPicPr>
            <p:cNvPr id="3" name="Picture 2">
              <a:extLst>
                <a:ext uri="{FF2B5EF4-FFF2-40B4-BE49-F238E27FC236}">
                  <a16:creationId xmlns:a16="http://schemas.microsoft.com/office/drawing/2014/main" id="{742E06D2-46EB-A175-8E96-E8699C7D74E4}"/>
                </a:ext>
              </a:extLst>
            </p:cNvPr>
            <p:cNvPicPr>
              <a:picLocks noChangeAspect="1"/>
            </p:cNvPicPr>
            <p:nvPr/>
          </p:nvPicPr>
          <p:blipFill rotWithShape="1">
            <a:blip r:embed="rId3"/>
            <a:srcRect l="8937" t="6723" b="6723"/>
            <a:stretch/>
          </p:blipFill>
          <p:spPr>
            <a:xfrm>
              <a:off x="609600" y="1181100"/>
              <a:ext cx="8157378" cy="4495800"/>
            </a:xfrm>
            <a:prstGeom prst="rect">
              <a:avLst/>
            </a:prstGeom>
          </p:spPr>
        </p:pic>
        <p:sp>
          <p:nvSpPr>
            <p:cNvPr id="4" name="Oval 3">
              <a:extLst>
                <a:ext uri="{FF2B5EF4-FFF2-40B4-BE49-F238E27FC236}">
                  <a16:creationId xmlns:a16="http://schemas.microsoft.com/office/drawing/2014/main" id="{117B1EB8-83C6-908E-103D-161611F56F86}"/>
                </a:ext>
              </a:extLst>
            </p:cNvPr>
            <p:cNvSpPr/>
            <p:nvPr/>
          </p:nvSpPr>
          <p:spPr>
            <a:xfrm>
              <a:off x="152400" y="838200"/>
              <a:ext cx="1295400" cy="1752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A081597-376D-14F2-5ABE-C12E0536ED9A}"/>
                </a:ext>
              </a:extLst>
            </p:cNvPr>
            <p:cNvSpPr/>
            <p:nvPr/>
          </p:nvSpPr>
          <p:spPr>
            <a:xfrm>
              <a:off x="274320" y="4724400"/>
              <a:ext cx="1295400" cy="1752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BD138363-654A-E5D8-F13B-6C9952FA97EA}"/>
              </a:ext>
            </a:extLst>
          </p:cNvPr>
          <p:cNvSpPr>
            <a:spLocks noGrp="1"/>
          </p:cNvSpPr>
          <p:nvPr>
            <p:ph type="title"/>
          </p:nvPr>
        </p:nvSpPr>
        <p:spPr>
          <a:xfrm>
            <a:off x="0" y="742951"/>
            <a:ext cx="9144000" cy="803909"/>
          </a:xfrm>
        </p:spPr>
        <p:txBody>
          <a:bodyPr vert="horz" lIns="91440" tIns="45720" rIns="91440" bIns="45720" rtlCol="0" anchor="ctr">
            <a:normAutofit/>
          </a:bodyPr>
          <a:lstStyle/>
          <a:p>
            <a:pPr algn="ctr" defTabSz="914400"/>
            <a:r>
              <a:rPr lang="en-US" sz="4200" b="1" kern="1200" dirty="0">
                <a:solidFill>
                  <a:schemeClr val="accent5">
                    <a:lumMod val="50000"/>
                  </a:schemeClr>
                </a:solidFill>
                <a:latin typeface="+mj-lt"/>
                <a:ea typeface="+mj-ea"/>
                <a:cs typeface="+mj-cs"/>
              </a:rPr>
              <a:t>Cost Savings</a:t>
            </a:r>
          </a:p>
        </p:txBody>
      </p:sp>
      <p:sp>
        <p:nvSpPr>
          <p:cNvPr id="8" name="TextBox 7">
            <a:extLst>
              <a:ext uri="{FF2B5EF4-FFF2-40B4-BE49-F238E27FC236}">
                <a16:creationId xmlns:a16="http://schemas.microsoft.com/office/drawing/2014/main" id="{3C650ECB-4285-772A-1909-4A5D8A17EC3B}"/>
              </a:ext>
            </a:extLst>
          </p:cNvPr>
          <p:cNvSpPr txBox="1"/>
          <p:nvPr/>
        </p:nvSpPr>
        <p:spPr>
          <a:xfrm>
            <a:off x="-15240" y="6260068"/>
            <a:ext cx="9159239" cy="369332"/>
          </a:xfrm>
          <a:prstGeom prst="rect">
            <a:avLst/>
          </a:prstGeom>
          <a:noFill/>
        </p:spPr>
        <p:txBody>
          <a:bodyPr wrap="square">
            <a:spAutoFit/>
          </a:bodyPr>
          <a:lstStyle/>
          <a:p>
            <a:pPr algn="ctr"/>
            <a:r>
              <a:rPr lang="en-US" sz="1800" dirty="0">
                <a:latin typeface="+mj-lt"/>
                <a:cs typeface="Times New Roman" panose="02020603050405020304" pitchFamily="18" charset="0"/>
              </a:rPr>
              <a:t>Source: Int. Dark Sky Assoc., “</a:t>
            </a:r>
            <a:r>
              <a:rPr lang="en-US" dirty="0"/>
              <a:t>Light Pollution Wastes Energy and Money” brochure.</a:t>
            </a:r>
            <a:endParaRPr lang="en-US" b="0" i="0" dirty="0">
              <a:solidFill>
                <a:srgbClr val="1F1F1F"/>
              </a:solidFill>
              <a:effectLst/>
              <a:latin typeface="ElsevierSans"/>
            </a:endParaRPr>
          </a:p>
        </p:txBody>
      </p:sp>
    </p:spTree>
    <p:extLst>
      <p:ext uri="{BB962C8B-B14F-4D97-AF65-F5344CB8AC3E}">
        <p14:creationId xmlns:p14="http://schemas.microsoft.com/office/powerpoint/2010/main" val="3338679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539771CA-21D6-17BC-6317-202AC968A8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600200" y="1291165"/>
            <a:ext cx="6271203" cy="48467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9F69C3C-960B-E376-0941-15442DA68F3A}"/>
              </a:ext>
            </a:extLst>
          </p:cNvPr>
          <p:cNvSpPr>
            <a:spLocks noGrp="1"/>
          </p:cNvSpPr>
          <p:nvPr>
            <p:ph type="title"/>
          </p:nvPr>
        </p:nvSpPr>
        <p:spPr>
          <a:xfrm>
            <a:off x="0" y="487256"/>
            <a:ext cx="9144000" cy="803909"/>
          </a:xfrm>
        </p:spPr>
        <p:txBody>
          <a:bodyPr vert="horz" lIns="91440" tIns="45720" rIns="91440" bIns="45720" rtlCol="0" anchor="ctr">
            <a:normAutofit/>
          </a:bodyPr>
          <a:lstStyle/>
          <a:p>
            <a:pPr algn="ctr" defTabSz="914400"/>
            <a:r>
              <a:rPr lang="en-US" sz="4200" b="1" kern="1200" dirty="0">
                <a:solidFill>
                  <a:schemeClr val="accent5">
                    <a:lumMod val="50000"/>
                  </a:schemeClr>
                </a:solidFill>
                <a:latin typeface="+mj-lt"/>
                <a:ea typeface="+mj-ea"/>
                <a:cs typeface="+mj-cs"/>
              </a:rPr>
              <a:t>Energy Savings + Climate</a:t>
            </a:r>
          </a:p>
        </p:txBody>
      </p:sp>
      <p:sp>
        <p:nvSpPr>
          <p:cNvPr id="3" name="TextBox 2">
            <a:extLst>
              <a:ext uri="{FF2B5EF4-FFF2-40B4-BE49-F238E27FC236}">
                <a16:creationId xmlns:a16="http://schemas.microsoft.com/office/drawing/2014/main" id="{E764E08E-4CE3-9CFB-9548-B82AD3F8D3FC}"/>
              </a:ext>
            </a:extLst>
          </p:cNvPr>
          <p:cNvSpPr txBox="1"/>
          <p:nvPr/>
        </p:nvSpPr>
        <p:spPr>
          <a:xfrm>
            <a:off x="304800" y="6137909"/>
            <a:ext cx="8002177" cy="369332"/>
          </a:xfrm>
          <a:prstGeom prst="rect">
            <a:avLst/>
          </a:prstGeom>
          <a:noFill/>
        </p:spPr>
        <p:txBody>
          <a:bodyPr wrap="square">
            <a:spAutoFit/>
          </a:bodyPr>
          <a:lstStyle/>
          <a:p>
            <a:pPr algn="ctr"/>
            <a:r>
              <a:rPr lang="en-US" sz="1800" dirty="0">
                <a:latin typeface="+mj-lt"/>
                <a:cs typeface="Times New Roman" panose="02020603050405020304" pitchFamily="18" charset="0"/>
              </a:rPr>
              <a:t>Source: U.S. Department of Energy, 2011</a:t>
            </a:r>
            <a:endParaRPr lang="en-US" b="0" i="0" dirty="0">
              <a:solidFill>
                <a:srgbClr val="1F1F1F"/>
              </a:solidFill>
              <a:effectLst/>
              <a:latin typeface="ElsevierSans"/>
            </a:endParaRPr>
          </a:p>
        </p:txBody>
      </p:sp>
    </p:spTree>
    <p:extLst>
      <p:ext uri="{BB962C8B-B14F-4D97-AF65-F5344CB8AC3E}">
        <p14:creationId xmlns:p14="http://schemas.microsoft.com/office/powerpoint/2010/main" val="1310415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4686AF-E8C4-A1EF-E846-07DB15271360}"/>
              </a:ext>
            </a:extLst>
          </p:cNvPr>
          <p:cNvSpPr>
            <a:spLocks noGrp="1"/>
          </p:cNvSpPr>
          <p:nvPr>
            <p:ph type="title"/>
          </p:nvPr>
        </p:nvSpPr>
        <p:spPr>
          <a:xfrm>
            <a:off x="5054346" y="638089"/>
            <a:ext cx="3614166" cy="1476801"/>
          </a:xfrm>
        </p:spPr>
        <p:txBody>
          <a:bodyPr vert="horz" lIns="91440" tIns="45720" rIns="91440" bIns="45720" rtlCol="0" anchor="b">
            <a:normAutofit/>
          </a:bodyPr>
          <a:lstStyle/>
          <a:p>
            <a:pPr defTabSz="914400"/>
            <a:r>
              <a:rPr lang="en-US" sz="4700" kern="1200">
                <a:solidFill>
                  <a:schemeClr val="tx1"/>
                </a:solidFill>
                <a:latin typeface="+mj-lt"/>
                <a:ea typeface="+mj-ea"/>
                <a:cs typeface="+mj-cs"/>
              </a:rPr>
              <a:t>Agenda</a:t>
            </a:r>
          </a:p>
        </p:txBody>
      </p:sp>
      <p:pic>
        <p:nvPicPr>
          <p:cNvPr id="5" name="Content Placeholder 4" descr="A picture containing text&#10;&#10;Description automatically generated">
            <a:extLst>
              <a:ext uri="{FF2B5EF4-FFF2-40B4-BE49-F238E27FC236}">
                <a16:creationId xmlns:a16="http://schemas.microsoft.com/office/drawing/2014/main" id="{66617A10-2D39-F850-CAC0-6AEDB54941AC}"/>
              </a:ext>
            </a:extLst>
          </p:cNvPr>
          <p:cNvPicPr>
            <a:picLocks noGrp="1" noChangeAspect="1"/>
          </p:cNvPicPr>
          <p:nvPr>
            <p:ph sz="half" idx="1"/>
          </p:nvPr>
        </p:nvPicPr>
        <p:blipFill>
          <a:blip r:embed="rId2"/>
          <a:stretch>
            <a:fillRect/>
          </a:stretch>
        </p:blipFill>
        <p:spPr>
          <a:xfrm>
            <a:off x="561097" y="640080"/>
            <a:ext cx="3918435" cy="5577840"/>
          </a:xfrm>
          <a:prstGeom prst="rect">
            <a:avLst/>
          </a:prstGeom>
        </p:spPr>
      </p:pic>
      <p:sp>
        <p:nvSpPr>
          <p:cNvPr id="12"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346"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49BD3083-7ECF-9C57-EE2C-A3593767B2AB}"/>
              </a:ext>
            </a:extLst>
          </p:cNvPr>
          <p:cNvSpPr>
            <a:spLocks noGrp="1"/>
          </p:cNvSpPr>
          <p:nvPr>
            <p:ph sz="half" idx="2"/>
          </p:nvPr>
        </p:nvSpPr>
        <p:spPr>
          <a:xfrm>
            <a:off x="5054346" y="2664886"/>
            <a:ext cx="3614166" cy="3550789"/>
          </a:xfrm>
        </p:spPr>
        <p:txBody>
          <a:bodyPr vert="horz" lIns="91440" tIns="45720" rIns="91440" bIns="45720" rtlCol="0" anchor="t">
            <a:normAutofit/>
          </a:bodyPr>
          <a:lstStyle/>
          <a:p>
            <a:pPr marL="342900" marR="0" lvl="0" indent="-228600" defTabSz="914400">
              <a:spcBef>
                <a:spcPts val="0"/>
              </a:spcBef>
              <a:spcAft>
                <a:spcPts val="600"/>
              </a:spcAft>
            </a:pPr>
            <a:r>
              <a:rPr lang="en-US" sz="1300" dirty="0">
                <a:effectLst/>
              </a:rPr>
              <a:t>Welcome, Intro, &amp; Highlights</a:t>
            </a:r>
          </a:p>
          <a:p>
            <a:pPr marL="342900" marR="0" lvl="0" indent="-228600" defTabSz="914400">
              <a:spcBef>
                <a:spcPts val="0"/>
              </a:spcBef>
              <a:spcAft>
                <a:spcPts val="600"/>
              </a:spcAft>
            </a:pPr>
            <a:r>
              <a:rPr lang="en-US" sz="1300" dirty="0">
                <a:effectLst/>
              </a:rPr>
              <a:t>Introductions (Group)</a:t>
            </a:r>
          </a:p>
          <a:p>
            <a:pPr marL="342900" marR="0" lvl="0" indent="-228600" defTabSz="914400">
              <a:spcBef>
                <a:spcPts val="0"/>
              </a:spcBef>
              <a:spcAft>
                <a:spcPts val="600"/>
              </a:spcAft>
            </a:pPr>
            <a:r>
              <a:rPr lang="en-US" sz="1300" dirty="0">
                <a:effectLst/>
              </a:rPr>
              <a:t>Local “Success Story”: Guilford</a:t>
            </a:r>
          </a:p>
          <a:p>
            <a:pPr marL="342900" marR="0" lvl="0" indent="-228600" defTabSz="914400">
              <a:spcBef>
                <a:spcPts val="0"/>
              </a:spcBef>
              <a:spcAft>
                <a:spcPts val="600"/>
              </a:spcAft>
            </a:pPr>
            <a:r>
              <a:rPr lang="en-US" sz="1300" dirty="0">
                <a:effectLst/>
              </a:rPr>
              <a:t>A Look at Municipal Lighting Laws + The Enforcement Challenge</a:t>
            </a:r>
          </a:p>
          <a:p>
            <a:pPr marL="342900" marR="0" lvl="0" indent="-228600" defTabSz="914400">
              <a:spcBef>
                <a:spcPts val="0"/>
              </a:spcBef>
              <a:spcAft>
                <a:spcPts val="600"/>
              </a:spcAft>
            </a:pPr>
            <a:r>
              <a:rPr lang="en-US" sz="1300" dirty="0">
                <a:effectLst/>
              </a:rPr>
              <a:t>Light Pollution Controls 101: Terminology + Basic Elements </a:t>
            </a:r>
          </a:p>
          <a:p>
            <a:pPr marL="342900" marR="0" lvl="0" indent="-228600" defTabSz="914400">
              <a:spcBef>
                <a:spcPts val="0"/>
              </a:spcBef>
              <a:spcAft>
                <a:spcPts val="600"/>
              </a:spcAft>
            </a:pPr>
            <a:r>
              <a:rPr lang="en-US" sz="1300" dirty="0">
                <a:effectLst/>
              </a:rPr>
              <a:t>State-level Rules: CT State Building Code, IECC, Public Act No. 23-143, Early Efforts</a:t>
            </a:r>
          </a:p>
          <a:p>
            <a:pPr marL="342900" marR="0" lvl="0" indent="-228600" defTabSz="914400">
              <a:spcBef>
                <a:spcPts val="0"/>
              </a:spcBef>
              <a:spcAft>
                <a:spcPts val="600"/>
              </a:spcAft>
            </a:pPr>
            <a:r>
              <a:rPr lang="en-US" sz="1300" dirty="0">
                <a:effectLst/>
              </a:rPr>
              <a:t>How to Convince Politicians &amp; Businesses: Cost Savings + Climate + Biodiversity </a:t>
            </a:r>
          </a:p>
          <a:p>
            <a:pPr marL="342900" marR="0" lvl="0" indent="-228600" defTabSz="914400">
              <a:spcBef>
                <a:spcPts val="0"/>
              </a:spcBef>
              <a:spcAft>
                <a:spcPts val="600"/>
              </a:spcAft>
            </a:pPr>
            <a:r>
              <a:rPr lang="en-US" sz="1300" dirty="0">
                <a:effectLst/>
              </a:rPr>
              <a:t>How Lights Out CT Will Support You</a:t>
            </a:r>
          </a:p>
          <a:p>
            <a:pPr marL="342900" marR="0" lvl="0" indent="-228600" defTabSz="914400">
              <a:spcBef>
                <a:spcPts val="0"/>
              </a:spcBef>
              <a:spcAft>
                <a:spcPts val="600"/>
              </a:spcAft>
            </a:pPr>
            <a:r>
              <a:rPr lang="en-US" sz="1300" dirty="0">
                <a:effectLst/>
              </a:rPr>
              <a:t>Sharing Your Local Efforts (20 mins)</a:t>
            </a:r>
          </a:p>
          <a:p>
            <a:pPr marL="342900" marR="0" lvl="0" indent="-228600" defTabSz="914400">
              <a:spcBef>
                <a:spcPts val="0"/>
              </a:spcBef>
              <a:spcAft>
                <a:spcPts val="600"/>
              </a:spcAft>
            </a:pPr>
            <a:r>
              <a:rPr lang="en-US" sz="1300" dirty="0">
                <a:effectLst/>
              </a:rPr>
              <a:t>Q&amp;A (15 mins)</a:t>
            </a:r>
          </a:p>
          <a:p>
            <a:pPr marL="342900" marR="0" lvl="0" indent="-228600" defTabSz="914400">
              <a:spcBef>
                <a:spcPts val="0"/>
              </a:spcBef>
              <a:spcAft>
                <a:spcPts val="600"/>
              </a:spcAft>
            </a:pPr>
            <a:r>
              <a:rPr lang="en-US" sz="1300" dirty="0">
                <a:effectLst/>
              </a:rPr>
              <a:t>Wrap-Up</a:t>
            </a:r>
          </a:p>
        </p:txBody>
      </p:sp>
    </p:spTree>
    <p:extLst>
      <p:ext uri="{BB962C8B-B14F-4D97-AF65-F5344CB8AC3E}">
        <p14:creationId xmlns:p14="http://schemas.microsoft.com/office/powerpoint/2010/main" val="3822727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 laying&#10;&#10;Description automatically generated">
            <a:extLst>
              <a:ext uri="{FF2B5EF4-FFF2-40B4-BE49-F238E27FC236}">
                <a16:creationId xmlns:a16="http://schemas.microsoft.com/office/drawing/2014/main" id="{FD282955-3D9F-35E1-7F3B-1BA3080EE7B1}"/>
              </a:ext>
            </a:extLst>
          </p:cNvPr>
          <p:cNvPicPr>
            <a:picLocks noChangeAspect="1"/>
          </p:cNvPicPr>
          <p:nvPr/>
        </p:nvPicPr>
        <p:blipFill rotWithShape="1">
          <a:blip r:embed="rId2"/>
          <a:srcRect l="11233" b="9650"/>
          <a:stretch/>
        </p:blipFill>
        <p:spPr>
          <a:xfrm>
            <a:off x="5257800" y="1959422"/>
            <a:ext cx="3271909" cy="4440335"/>
          </a:xfrm>
          <a:prstGeom prst="rect">
            <a:avLst/>
          </a:prstGeom>
        </p:spPr>
      </p:pic>
      <p:sp>
        <p:nvSpPr>
          <p:cNvPr id="4" name="TextBox 3">
            <a:extLst>
              <a:ext uri="{FF2B5EF4-FFF2-40B4-BE49-F238E27FC236}">
                <a16:creationId xmlns:a16="http://schemas.microsoft.com/office/drawing/2014/main" id="{BCAA0E5E-0A6C-22EF-27CF-6C00BF5EEB11}"/>
              </a:ext>
            </a:extLst>
          </p:cNvPr>
          <p:cNvSpPr txBox="1"/>
          <p:nvPr/>
        </p:nvSpPr>
        <p:spPr>
          <a:xfrm>
            <a:off x="990600" y="1959422"/>
            <a:ext cx="4146631" cy="3220690"/>
          </a:xfrm>
          <a:prstGeom prst="rect">
            <a:avLst/>
          </a:prstGeom>
          <a:noFill/>
        </p:spPr>
        <p:txBody>
          <a:bodyPr wrap="square" rtlCol="0">
            <a:spAutoFit/>
          </a:bodyPr>
          <a:lstStyle/>
          <a:p>
            <a:pPr>
              <a:lnSpc>
                <a:spcPct val="107000"/>
              </a:lnSpc>
              <a:spcAft>
                <a:spcPts val="600"/>
              </a:spcAft>
            </a:pPr>
            <a:r>
              <a:rPr lang="en-US" sz="3200" dirty="0">
                <a:latin typeface="+mj-lt"/>
                <a:cs typeface="Times New Roman" panose="02020603050405020304" pitchFamily="18" charset="0"/>
              </a:rPr>
              <a:t>WE HAVE LOST</a:t>
            </a:r>
          </a:p>
          <a:p>
            <a:pPr>
              <a:lnSpc>
                <a:spcPct val="107000"/>
              </a:lnSpc>
              <a:spcAft>
                <a:spcPts val="600"/>
              </a:spcAft>
            </a:pPr>
            <a:r>
              <a:rPr lang="en-US" sz="3200" dirty="0">
                <a:latin typeface="+mj-lt"/>
                <a:cs typeface="Times New Roman" panose="02020603050405020304" pitchFamily="18" charset="0"/>
              </a:rPr>
              <a:t>3 billion birds in North America since 1970.</a:t>
            </a:r>
          </a:p>
          <a:p>
            <a:pPr>
              <a:lnSpc>
                <a:spcPct val="107000"/>
              </a:lnSpc>
              <a:spcAft>
                <a:spcPts val="600"/>
              </a:spcAft>
            </a:pPr>
            <a:r>
              <a:rPr lang="en-US" sz="3200" dirty="0">
                <a:latin typeface="+mj-lt"/>
                <a:cs typeface="Times New Roman" panose="02020603050405020304" pitchFamily="18" charset="0"/>
              </a:rPr>
              <a:t>1 in 4 birds.</a:t>
            </a:r>
          </a:p>
          <a:p>
            <a:pPr>
              <a:lnSpc>
                <a:spcPct val="107000"/>
              </a:lnSpc>
              <a:spcAft>
                <a:spcPts val="600"/>
              </a:spcAft>
            </a:pPr>
            <a:endParaRPr lang="en-US" sz="1200" dirty="0">
              <a:latin typeface="+mj-lt"/>
              <a:cs typeface="Times New Roman" panose="02020603050405020304" pitchFamily="18" charset="0"/>
            </a:endParaRPr>
          </a:p>
          <a:p>
            <a:pPr>
              <a:lnSpc>
                <a:spcPct val="107000"/>
              </a:lnSpc>
              <a:spcAft>
                <a:spcPts val="600"/>
              </a:spcAft>
            </a:pPr>
            <a:r>
              <a:rPr lang="en-US" sz="1600" dirty="0">
                <a:latin typeface="+mj-lt"/>
                <a:cs typeface="Times New Roman" panose="02020603050405020304" pitchFamily="18" charset="0"/>
              </a:rPr>
              <a:t>(Rosenberg et al., “Decline of the North American avifauna,” </a:t>
            </a:r>
            <a:r>
              <a:rPr lang="en-US" sz="1600" i="1" dirty="0">
                <a:latin typeface="+mj-lt"/>
                <a:cs typeface="Times New Roman" panose="02020603050405020304" pitchFamily="18" charset="0"/>
              </a:rPr>
              <a:t>Science</a:t>
            </a:r>
            <a:r>
              <a:rPr lang="en-US" sz="1600" dirty="0">
                <a:latin typeface="+mj-lt"/>
                <a:cs typeface="Times New Roman" panose="02020603050405020304" pitchFamily="18" charset="0"/>
              </a:rPr>
              <a:t>, Oct 4, 2019)</a:t>
            </a:r>
          </a:p>
        </p:txBody>
      </p:sp>
      <p:sp>
        <p:nvSpPr>
          <p:cNvPr id="2" name="Title 1">
            <a:extLst>
              <a:ext uri="{FF2B5EF4-FFF2-40B4-BE49-F238E27FC236}">
                <a16:creationId xmlns:a16="http://schemas.microsoft.com/office/drawing/2014/main" id="{A0A9A9A9-9A03-2C65-0139-7EE3908B10A8}"/>
              </a:ext>
            </a:extLst>
          </p:cNvPr>
          <p:cNvSpPr>
            <a:spLocks noGrp="1"/>
          </p:cNvSpPr>
          <p:nvPr>
            <p:ph type="title"/>
          </p:nvPr>
        </p:nvSpPr>
        <p:spPr>
          <a:xfrm>
            <a:off x="0" y="742951"/>
            <a:ext cx="9144000" cy="803909"/>
          </a:xfrm>
        </p:spPr>
        <p:txBody>
          <a:bodyPr vert="horz" lIns="91440" tIns="45720" rIns="91440" bIns="45720" rtlCol="0" anchor="ctr">
            <a:normAutofit/>
          </a:bodyPr>
          <a:lstStyle/>
          <a:p>
            <a:pPr algn="ctr" defTabSz="914400"/>
            <a:r>
              <a:rPr lang="en-US" sz="4200" b="1" dirty="0">
                <a:solidFill>
                  <a:schemeClr val="accent5">
                    <a:lumMod val="50000"/>
                  </a:schemeClr>
                </a:solidFill>
              </a:rPr>
              <a:t>Preserve Biodiversity</a:t>
            </a:r>
            <a:endParaRPr lang="en-US" sz="4200" b="1" kern="1200" dirty="0">
              <a:solidFill>
                <a:schemeClr val="accent5">
                  <a:lumMod val="50000"/>
                </a:schemeClr>
              </a:solidFill>
              <a:latin typeface="+mj-lt"/>
              <a:ea typeface="+mj-ea"/>
              <a:cs typeface="+mj-cs"/>
            </a:endParaRPr>
          </a:p>
        </p:txBody>
      </p:sp>
    </p:spTree>
    <p:extLst>
      <p:ext uri="{BB962C8B-B14F-4D97-AF65-F5344CB8AC3E}">
        <p14:creationId xmlns:p14="http://schemas.microsoft.com/office/powerpoint/2010/main" val="920545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B8E0-3A14-4109-AC56-A73B8AE1A84B}"/>
              </a:ext>
            </a:extLst>
          </p:cNvPr>
          <p:cNvSpPr>
            <a:spLocks noGrp="1"/>
          </p:cNvSpPr>
          <p:nvPr>
            <p:ph type="title"/>
          </p:nvPr>
        </p:nvSpPr>
        <p:spPr>
          <a:xfrm>
            <a:off x="0" y="742951"/>
            <a:ext cx="9144000" cy="803909"/>
          </a:xfrm>
        </p:spPr>
        <p:txBody>
          <a:bodyPr vert="horz" lIns="91440" tIns="45720" rIns="91440" bIns="45720" rtlCol="0" anchor="ctr">
            <a:normAutofit/>
          </a:bodyPr>
          <a:lstStyle/>
          <a:p>
            <a:pPr algn="ctr" defTabSz="914400"/>
            <a:r>
              <a:rPr lang="en-US" sz="4200" b="1">
                <a:solidFill>
                  <a:schemeClr val="accent5">
                    <a:lumMod val="50000"/>
                  </a:schemeClr>
                </a:solidFill>
              </a:rPr>
              <a:t>Human Health</a:t>
            </a:r>
            <a:endParaRPr lang="en-US" sz="4200" b="1" kern="1200" dirty="0">
              <a:solidFill>
                <a:schemeClr val="accent5">
                  <a:lumMod val="50000"/>
                </a:schemeClr>
              </a:solidFill>
              <a:latin typeface="+mj-lt"/>
              <a:ea typeface="+mj-ea"/>
              <a:cs typeface="+mj-cs"/>
            </a:endParaRPr>
          </a:p>
        </p:txBody>
      </p:sp>
      <p:pic>
        <p:nvPicPr>
          <p:cNvPr id="1026" name="Picture 2">
            <a:extLst>
              <a:ext uri="{FF2B5EF4-FFF2-40B4-BE49-F238E27FC236}">
                <a16:creationId xmlns:a16="http://schemas.microsoft.com/office/drawing/2014/main" id="{D6838601-1D54-6593-69B3-8CAA1A8F5A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356"/>
          <a:stretch/>
        </p:blipFill>
        <p:spPr bwMode="auto">
          <a:xfrm>
            <a:off x="555671" y="1828801"/>
            <a:ext cx="8032657" cy="3276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479784-4374-0927-0F63-783038286401}"/>
              </a:ext>
            </a:extLst>
          </p:cNvPr>
          <p:cNvSpPr txBox="1"/>
          <p:nvPr/>
        </p:nvSpPr>
        <p:spPr>
          <a:xfrm>
            <a:off x="586150" y="5417822"/>
            <a:ext cx="8002177" cy="923330"/>
          </a:xfrm>
          <a:prstGeom prst="rect">
            <a:avLst/>
          </a:prstGeom>
          <a:noFill/>
        </p:spPr>
        <p:txBody>
          <a:bodyPr wrap="square">
            <a:spAutoFit/>
          </a:bodyPr>
          <a:lstStyle/>
          <a:p>
            <a:pPr algn="ctr"/>
            <a:r>
              <a:rPr lang="en-US" sz="1800" dirty="0">
                <a:latin typeface="+mj-lt"/>
                <a:cs typeface="Times New Roman" panose="02020603050405020304" pitchFamily="18" charset="0"/>
              </a:rPr>
              <a:t>Source: Miao Cao, “</a:t>
            </a:r>
            <a:r>
              <a:rPr lang="en-US" b="0" i="0" dirty="0">
                <a:solidFill>
                  <a:srgbClr val="1F1F1F"/>
                </a:solidFill>
                <a:effectLst/>
                <a:latin typeface="ElsevierGulliver"/>
              </a:rPr>
              <a:t>Understanding light pollution: Recent advances on its health threats and regulations,</a:t>
            </a:r>
            <a:r>
              <a:rPr lang="en-US" b="0" i="0" dirty="0">
                <a:solidFill>
                  <a:srgbClr val="1F1F1F"/>
                </a:solidFill>
                <a:effectLst/>
                <a:latin typeface="+mj-lt"/>
                <a:cs typeface="Times New Roman" panose="02020603050405020304" pitchFamily="18" charset="0"/>
              </a:rPr>
              <a:t>” </a:t>
            </a:r>
            <a:r>
              <a:rPr lang="en-US" b="0" i="1" u="none" strike="noStrike" dirty="0">
                <a:solidFill>
                  <a:srgbClr val="1F1F1F"/>
                </a:solidFill>
                <a:effectLst/>
                <a:latin typeface="ElsevierSans"/>
              </a:rPr>
              <a:t>Journal of Environmental Sciences</a:t>
            </a:r>
            <a:endParaRPr lang="en-US" b="0" i="1" dirty="0">
              <a:solidFill>
                <a:srgbClr val="1F1F1F"/>
              </a:solidFill>
              <a:effectLst/>
              <a:latin typeface="ElsevierSans"/>
            </a:endParaRPr>
          </a:p>
          <a:p>
            <a:pPr algn="ctr"/>
            <a:r>
              <a:rPr lang="en-US" b="0" i="0" dirty="0">
                <a:solidFill>
                  <a:srgbClr val="1F1F1F"/>
                </a:solidFill>
                <a:effectLst/>
                <a:latin typeface="ElsevierSans"/>
              </a:rPr>
              <a:t>May 2023, 589-602.</a:t>
            </a:r>
          </a:p>
        </p:txBody>
      </p:sp>
    </p:spTree>
    <p:extLst>
      <p:ext uri="{BB962C8B-B14F-4D97-AF65-F5344CB8AC3E}">
        <p14:creationId xmlns:p14="http://schemas.microsoft.com/office/powerpoint/2010/main" val="2481519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Streetlight Glare">
            <a:extLst>
              <a:ext uri="{FF2B5EF4-FFF2-40B4-BE49-F238E27FC236}">
                <a16:creationId xmlns:a16="http://schemas.microsoft.com/office/drawing/2014/main" id="{6CC9565F-C977-C7EE-B199-FFDA59E47C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31" r="6901"/>
          <a:stretch/>
        </p:blipFill>
        <p:spPr bwMode="auto">
          <a:xfrm>
            <a:off x="3082595" y="10"/>
            <a:ext cx="6061405"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4" name="Freeform: Shape 13">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F8BB6F15-382A-1213-A5C8-B3F42E4B9584}"/>
              </a:ext>
            </a:extLst>
          </p:cNvPr>
          <p:cNvSpPr>
            <a:spLocks noGrp="1"/>
          </p:cNvSpPr>
          <p:nvPr>
            <p:ph type="title"/>
          </p:nvPr>
        </p:nvSpPr>
        <p:spPr>
          <a:xfrm>
            <a:off x="358485" y="1122363"/>
            <a:ext cx="3017520" cy="3204134"/>
          </a:xfrm>
        </p:spPr>
        <p:txBody>
          <a:bodyPr vert="horz" lIns="91440" tIns="45720" rIns="91440" bIns="45720" rtlCol="0" anchor="b">
            <a:normAutofit/>
          </a:bodyPr>
          <a:lstStyle/>
          <a:p>
            <a:pPr defTabSz="914400"/>
            <a:r>
              <a:rPr lang="en-US" sz="4200"/>
              <a:t>Brighter does not mean safer.</a:t>
            </a: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27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7AE095-9269-C1F0-E8FF-B02C25C884AB}"/>
              </a:ext>
            </a:extLst>
          </p:cNvPr>
          <p:cNvSpPr>
            <a:spLocks noGrp="1"/>
          </p:cNvSpPr>
          <p:nvPr>
            <p:ph type="title"/>
          </p:nvPr>
        </p:nvSpPr>
        <p:spPr>
          <a:xfrm>
            <a:off x="358485" y="1122363"/>
            <a:ext cx="3017520" cy="3204134"/>
          </a:xfrm>
        </p:spPr>
        <p:txBody>
          <a:bodyPr vert="horz" lIns="91440" tIns="45720" rIns="91440" bIns="45720" rtlCol="0" anchor="b">
            <a:normAutofit/>
          </a:bodyPr>
          <a:lstStyle/>
          <a:p>
            <a:pPr defTabSz="914400"/>
            <a:r>
              <a:rPr lang="en-US" sz="4200" kern="1200">
                <a:solidFill>
                  <a:schemeClr val="tx1"/>
                </a:solidFill>
                <a:effectLst/>
                <a:latin typeface="+mj-lt"/>
                <a:ea typeface="+mj-ea"/>
                <a:cs typeface="+mj-cs"/>
              </a:rPr>
              <a:t>Sharing Your Local Efforts</a:t>
            </a:r>
            <a:endParaRPr lang="en-US" sz="4200" kern="1200">
              <a:solidFill>
                <a:schemeClr val="tx1"/>
              </a:solidFill>
              <a:latin typeface="+mj-lt"/>
              <a:ea typeface="+mj-ea"/>
              <a:cs typeface="+mj-cs"/>
            </a:endParaRPr>
          </a:p>
        </p:txBody>
      </p:sp>
      <p:sp>
        <p:nvSpPr>
          <p:cNvPr id="21"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4D4A5262-D923-6BA6-5B41-6659D43BCDEB}"/>
              </a:ext>
            </a:extLst>
          </p:cNvPr>
          <p:cNvPicPr>
            <a:picLocks noChangeAspect="1"/>
          </p:cNvPicPr>
          <p:nvPr/>
        </p:nvPicPr>
        <p:blipFill>
          <a:blip r:embed="rId2">
            <a:extLst>
              <a:ext uri="{28A0092B-C50C-407E-A947-70E740481C1C}">
                <a14:useLocalDpi xmlns:a14="http://schemas.microsoft.com/office/drawing/2010/main" val="0"/>
              </a:ext>
            </a:extLst>
          </a:blip>
          <a:srcRect t="1453" b="1453"/>
          <a:stretch/>
        </p:blipFill>
        <p:spPr>
          <a:xfrm>
            <a:off x="3648456" y="1427703"/>
            <a:ext cx="5134772" cy="3851340"/>
          </a:xfrm>
          <a:prstGeom prst="rect">
            <a:avLst/>
          </a:prstGeom>
        </p:spPr>
      </p:pic>
      <p:sp>
        <p:nvSpPr>
          <p:cNvPr id="6" name="Heart 5">
            <a:extLst>
              <a:ext uri="{FF2B5EF4-FFF2-40B4-BE49-F238E27FC236}">
                <a16:creationId xmlns:a16="http://schemas.microsoft.com/office/drawing/2014/main" id="{A25BB71A-E06B-C3F2-FB02-94E36FF13B53}"/>
              </a:ext>
            </a:extLst>
          </p:cNvPr>
          <p:cNvSpPr/>
          <p:nvPr/>
        </p:nvSpPr>
        <p:spPr>
          <a:xfrm>
            <a:off x="4774102" y="3437177"/>
            <a:ext cx="990600" cy="889320"/>
          </a:xfrm>
          <a:prstGeom prst="hear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194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9AF6-4FA8-4547-8EED-41A5A5C58312}"/>
              </a:ext>
            </a:extLst>
          </p:cNvPr>
          <p:cNvSpPr>
            <a:spLocks noGrp="1"/>
          </p:cNvSpPr>
          <p:nvPr>
            <p:ph type="title"/>
          </p:nvPr>
        </p:nvSpPr>
        <p:spPr>
          <a:xfrm>
            <a:off x="689339" y="1786762"/>
            <a:ext cx="7765322" cy="727838"/>
          </a:xfrm>
        </p:spPr>
        <p:txBody>
          <a:bodyPr>
            <a:normAutofit/>
          </a:bodyPr>
          <a:lstStyle/>
          <a:p>
            <a:r>
              <a:rPr lang="en-US" sz="3600" dirty="0">
                <a:latin typeface="Source Sans Pro" panose="020B0503030403020204" pitchFamily="34" charset="0"/>
                <a:ea typeface="Source Sans Pro" panose="020B0503030403020204" pitchFamily="34" charset="0"/>
              </a:rPr>
              <a:t>How Lights Out CT Will Support You</a:t>
            </a:r>
          </a:p>
        </p:txBody>
      </p:sp>
      <p:sp>
        <p:nvSpPr>
          <p:cNvPr id="3" name="Content Placeholder 2">
            <a:extLst>
              <a:ext uri="{FF2B5EF4-FFF2-40B4-BE49-F238E27FC236}">
                <a16:creationId xmlns:a16="http://schemas.microsoft.com/office/drawing/2014/main" id="{0566F93A-D101-41AB-9E77-8DE084224616}"/>
              </a:ext>
            </a:extLst>
          </p:cNvPr>
          <p:cNvSpPr>
            <a:spLocks noGrp="1"/>
          </p:cNvSpPr>
          <p:nvPr>
            <p:ph idx="1"/>
          </p:nvPr>
        </p:nvSpPr>
        <p:spPr>
          <a:xfrm>
            <a:off x="838200" y="2743200"/>
            <a:ext cx="6583276" cy="3848476"/>
          </a:xfrm>
        </p:spPr>
        <p:txBody>
          <a:bodyPr>
            <a:noAutofit/>
          </a:bodyPr>
          <a:lstStyle/>
          <a:p>
            <a:r>
              <a:rPr lang="en-US" dirty="0">
                <a:latin typeface="Source Sans Pro" panose="020B0503030403020204" pitchFamily="34" charset="0"/>
                <a:ea typeface="Source Sans Pro" panose="020B0503030403020204" pitchFamily="34" charset="0"/>
              </a:rPr>
              <a:t>Provide technical assistance in analyzing and improving local laws</a:t>
            </a:r>
          </a:p>
          <a:p>
            <a:r>
              <a:rPr lang="en-US" dirty="0">
                <a:latin typeface="Source Sans Pro" panose="020B0503030403020204" pitchFamily="34" charset="0"/>
                <a:ea typeface="Source Sans Pro" panose="020B0503030403020204" pitchFamily="34" charset="0"/>
              </a:rPr>
              <a:t>Share resources, like pamphlets and model legislation and ordinances </a:t>
            </a:r>
          </a:p>
          <a:p>
            <a:r>
              <a:rPr lang="en-US" sz="2100" dirty="0">
                <a:latin typeface="Source Sans Pro" panose="020B0503030403020204" pitchFamily="34" charset="0"/>
                <a:ea typeface="Source Sans Pro" panose="020B0503030403020204" pitchFamily="34" charset="0"/>
              </a:rPr>
              <a:t>Make presentations, </a:t>
            </a:r>
            <a:r>
              <a:rPr lang="en-US" dirty="0">
                <a:latin typeface="Source Sans Pro" panose="020B0503030403020204" pitchFamily="34" charset="0"/>
                <a:ea typeface="Source Sans Pro" panose="020B0503030403020204" pitchFamily="34" charset="0"/>
              </a:rPr>
              <a:t>h</a:t>
            </a:r>
            <a:r>
              <a:rPr lang="en-US" sz="2100" dirty="0">
                <a:latin typeface="Source Sans Pro" panose="020B0503030403020204" pitchFamily="34" charset="0"/>
                <a:ea typeface="Source Sans Pro" panose="020B0503030403020204" pitchFamily="34" charset="0"/>
              </a:rPr>
              <a:t>ost events </a:t>
            </a:r>
          </a:p>
          <a:p>
            <a:r>
              <a:rPr lang="en-US" sz="2100" dirty="0">
                <a:latin typeface="Source Sans Pro" panose="020B0503030403020204" pitchFamily="34" charset="0"/>
                <a:ea typeface="Source Sans Pro" panose="020B0503030403020204" pitchFamily="34" charset="0"/>
              </a:rPr>
              <a:t>Meet with local officials and councils</a:t>
            </a:r>
          </a:p>
          <a:p>
            <a:r>
              <a:rPr lang="en-US" sz="2100" dirty="0">
                <a:latin typeface="Source Sans Pro" panose="020B0503030403020204" pitchFamily="34" charset="0"/>
                <a:ea typeface="Source Sans Pro" panose="020B0503030403020204" pitchFamily="34" charset="0"/>
              </a:rPr>
              <a:t>Support bird-strike monitoring and data collection</a:t>
            </a:r>
          </a:p>
        </p:txBody>
      </p:sp>
      <p:pic>
        <p:nvPicPr>
          <p:cNvPr id="5" name="Picture 4" descr="A bird on a light bulb&#10;&#10;Description automatically generated">
            <a:extLst>
              <a:ext uri="{FF2B5EF4-FFF2-40B4-BE49-F238E27FC236}">
                <a16:creationId xmlns:a16="http://schemas.microsoft.com/office/drawing/2014/main" id="{C85CF759-0D54-38AB-86A9-DBEBE7F282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0"/>
            <a:ext cx="1055338" cy="1600199"/>
          </a:xfrm>
          <a:prstGeom prst="rect">
            <a:avLst/>
          </a:prstGeom>
        </p:spPr>
      </p:pic>
    </p:spTree>
    <p:extLst>
      <p:ext uri="{BB962C8B-B14F-4D97-AF65-F5344CB8AC3E}">
        <p14:creationId xmlns:p14="http://schemas.microsoft.com/office/powerpoint/2010/main" val="2071876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A3F35E3-DBD0-2BEA-1FA3-A3F9E836E421}"/>
              </a:ext>
            </a:extLst>
          </p:cNvPr>
          <p:cNvSpPr>
            <a:spLocks noGrp="1"/>
          </p:cNvSpPr>
          <p:nvPr>
            <p:ph type="title"/>
          </p:nvPr>
        </p:nvSpPr>
        <p:spPr>
          <a:xfrm>
            <a:off x="358485" y="1122363"/>
            <a:ext cx="3017520" cy="3204134"/>
          </a:xfrm>
        </p:spPr>
        <p:txBody>
          <a:bodyPr vert="horz" lIns="91440" tIns="45720" rIns="91440" bIns="45720" rtlCol="0" anchor="b">
            <a:normAutofit/>
          </a:bodyPr>
          <a:lstStyle/>
          <a:p>
            <a:pPr defTabSz="914400"/>
            <a:r>
              <a:rPr lang="en-US" sz="3600" kern="1200" dirty="0">
                <a:solidFill>
                  <a:schemeClr val="tx1"/>
                </a:solidFill>
                <a:latin typeface="+mj-lt"/>
                <a:ea typeface="+mj-ea"/>
                <a:cs typeface="+mj-cs"/>
              </a:rPr>
              <a:t>Turning off 50% of lights reduced collision mortalities by 60%.</a:t>
            </a:r>
          </a:p>
        </p:txBody>
      </p:sp>
      <p:sp>
        <p:nvSpPr>
          <p:cNvPr id="1033" name="Rectangle 103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5" name="Rectangle 103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026" name="Picture 2">
            <a:extLst>
              <a:ext uri="{FF2B5EF4-FFF2-40B4-BE49-F238E27FC236}">
                <a16:creationId xmlns:a16="http://schemas.microsoft.com/office/drawing/2014/main" id="{33291E5C-3E9F-7B0B-A49D-E1875A543D5E}"/>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3502" r="11919" b="1"/>
          <a:stretch/>
        </p:blipFill>
        <p:spPr bwMode="auto">
          <a:xfrm>
            <a:off x="3648456" y="1055524"/>
            <a:ext cx="5134772" cy="45956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98438F3-1D5E-0B8F-517B-C2D18D861A2E}"/>
              </a:ext>
            </a:extLst>
          </p:cNvPr>
          <p:cNvSpPr txBox="1"/>
          <p:nvPr/>
        </p:nvSpPr>
        <p:spPr>
          <a:xfrm>
            <a:off x="0" y="6096000"/>
            <a:ext cx="9159239" cy="1200329"/>
          </a:xfrm>
          <a:prstGeom prst="rect">
            <a:avLst/>
          </a:prstGeom>
          <a:noFill/>
        </p:spPr>
        <p:txBody>
          <a:bodyPr wrap="square">
            <a:spAutoFit/>
          </a:bodyPr>
          <a:lstStyle/>
          <a:p>
            <a:pPr algn="l"/>
            <a:r>
              <a:rPr lang="en-US" sz="1800" dirty="0">
                <a:latin typeface="+mj-lt"/>
                <a:cs typeface="Times New Roman" panose="02020603050405020304" pitchFamily="18" charset="0"/>
              </a:rPr>
              <a:t>Source: </a:t>
            </a:r>
            <a:r>
              <a:rPr lang="en-US" b="0" i="0" dirty="0">
                <a:solidFill>
                  <a:srgbClr val="212121"/>
                </a:solidFill>
                <a:effectLst/>
                <a:latin typeface="BlinkMacSystemFont"/>
              </a:rPr>
              <a:t>Van Doren et al. “Drivers of fatal bird collisions in an urban center.” </a:t>
            </a:r>
            <a:r>
              <a:rPr lang="en-US" b="0" i="1" dirty="0">
                <a:solidFill>
                  <a:srgbClr val="212121"/>
                </a:solidFill>
                <a:effectLst/>
                <a:latin typeface="BlinkMacSystemFont"/>
              </a:rPr>
              <a:t>Proceedings of the National Academy of Sciences of the United States of America</a:t>
            </a:r>
            <a:r>
              <a:rPr lang="en-US" b="0" i="0" dirty="0">
                <a:solidFill>
                  <a:srgbClr val="212121"/>
                </a:solidFill>
                <a:effectLst/>
                <a:latin typeface="BlinkMacSystemFont"/>
              </a:rPr>
              <a:t> vol. 118,24 (2021).</a:t>
            </a:r>
            <a:br>
              <a:rPr lang="en-US" b="0" i="0" dirty="0">
                <a:solidFill>
                  <a:srgbClr val="212121"/>
                </a:solidFill>
                <a:effectLst/>
                <a:latin typeface="BlinkMacSystemFont"/>
              </a:rPr>
            </a:br>
            <a:endParaRPr lang="en-US" i="0" dirty="0">
              <a:solidFill>
                <a:srgbClr val="000000"/>
              </a:solidFill>
              <a:effectLst/>
              <a:latin typeface="TT Norms"/>
            </a:endParaRPr>
          </a:p>
          <a:p>
            <a:pPr algn="ctr"/>
            <a:endParaRPr lang="en-US" b="0" i="0" dirty="0">
              <a:solidFill>
                <a:srgbClr val="1F1F1F"/>
              </a:solidFill>
              <a:effectLst/>
              <a:latin typeface="ElsevierSans"/>
            </a:endParaRPr>
          </a:p>
        </p:txBody>
      </p:sp>
    </p:spTree>
    <p:extLst>
      <p:ext uri="{BB962C8B-B14F-4D97-AF65-F5344CB8AC3E}">
        <p14:creationId xmlns:p14="http://schemas.microsoft.com/office/powerpoint/2010/main" val="445504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veral rows of dead birds.">
            <a:extLst>
              <a:ext uri="{FF2B5EF4-FFF2-40B4-BE49-F238E27FC236}">
                <a16:creationId xmlns:a16="http://schemas.microsoft.com/office/drawing/2014/main" id="{3F4ED7BA-76C5-B6D4-9276-D8451949BE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85800"/>
            <a:ext cx="8001001" cy="5334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E321DE5-27DF-3130-0463-8BA075B0E681}"/>
              </a:ext>
            </a:extLst>
          </p:cNvPr>
          <p:cNvSpPr txBox="1"/>
          <p:nvPr/>
        </p:nvSpPr>
        <p:spPr>
          <a:xfrm>
            <a:off x="0" y="6096000"/>
            <a:ext cx="9159239" cy="646331"/>
          </a:xfrm>
          <a:prstGeom prst="rect">
            <a:avLst/>
          </a:prstGeom>
          <a:noFill/>
        </p:spPr>
        <p:txBody>
          <a:bodyPr wrap="square">
            <a:spAutoFit/>
          </a:bodyPr>
          <a:lstStyle/>
          <a:p>
            <a:r>
              <a:rPr lang="en-US" sz="1800" dirty="0">
                <a:latin typeface="+mj-lt"/>
                <a:cs typeface="Times New Roman" panose="02020603050405020304" pitchFamily="18" charset="0"/>
              </a:rPr>
              <a:t>Source: </a:t>
            </a:r>
            <a:r>
              <a:rPr lang="en-US" b="0" i="0" u="none" strike="noStrike" dirty="0">
                <a:solidFill>
                  <a:srgbClr val="4D5156"/>
                </a:solidFill>
                <a:effectLst/>
                <a:latin typeface="Roboto" panose="02000000000000000000" pitchFamily="2" charset="0"/>
              </a:rPr>
              <a:t>At least 960 migrating birds, the highest number on record, died Thursday in “massive carnage” at McCormick Place Lakeside Center</a:t>
            </a:r>
            <a:r>
              <a:rPr lang="en-US" u="none" strike="noStrike" dirty="0">
                <a:solidFill>
                  <a:srgbClr val="4D5156"/>
                </a:solidFill>
                <a:latin typeface="Roboto" panose="02000000000000000000" pitchFamily="2" charset="0"/>
              </a:rPr>
              <a:t> on October 5, 2023.</a:t>
            </a:r>
            <a:endParaRPr lang="en-US" b="0" i="0" dirty="0">
              <a:solidFill>
                <a:srgbClr val="1F1F1F"/>
              </a:solidFill>
              <a:effectLst/>
              <a:latin typeface="ElsevierSans"/>
            </a:endParaRPr>
          </a:p>
        </p:txBody>
      </p:sp>
    </p:spTree>
    <p:extLst>
      <p:ext uri="{BB962C8B-B14F-4D97-AF65-F5344CB8AC3E}">
        <p14:creationId xmlns:p14="http://schemas.microsoft.com/office/powerpoint/2010/main" val="1980912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AE095-9269-C1F0-E8FF-B02C25C884AB}"/>
              </a:ext>
            </a:extLst>
          </p:cNvPr>
          <p:cNvSpPr>
            <a:spLocks noGrp="1"/>
          </p:cNvSpPr>
          <p:nvPr>
            <p:ph type="title"/>
          </p:nvPr>
        </p:nvSpPr>
        <p:spPr>
          <a:xfrm>
            <a:off x="542365" y="5436166"/>
            <a:ext cx="8027763" cy="802111"/>
          </a:xfrm>
        </p:spPr>
        <p:txBody>
          <a:bodyPr vert="horz" lIns="91440" tIns="45720" rIns="91440" bIns="45720" rtlCol="0" anchor="ctr">
            <a:noAutofit/>
          </a:bodyPr>
          <a:lstStyle/>
          <a:p>
            <a:pPr algn="ctr" defTabSz="914400"/>
            <a:r>
              <a:rPr lang="en-US" sz="2800" b="1" kern="1200" dirty="0">
                <a:solidFill>
                  <a:schemeClr val="tx1"/>
                </a:solidFill>
                <a:latin typeface="+mj-lt"/>
                <a:ea typeface="+mj-ea"/>
                <a:cs typeface="+mj-cs"/>
              </a:rPr>
              <a:t>A Look at Municipal Lighting Laws + </a:t>
            </a:r>
            <a:br>
              <a:rPr lang="en-US" sz="2800" b="1" kern="1200" dirty="0">
                <a:solidFill>
                  <a:schemeClr val="tx1"/>
                </a:solidFill>
                <a:latin typeface="+mj-lt"/>
                <a:ea typeface="+mj-ea"/>
                <a:cs typeface="+mj-cs"/>
              </a:rPr>
            </a:br>
            <a:r>
              <a:rPr lang="en-US" sz="2800" b="1" kern="1200" dirty="0">
                <a:solidFill>
                  <a:schemeClr val="tx1"/>
                </a:solidFill>
                <a:latin typeface="+mj-lt"/>
                <a:ea typeface="+mj-ea"/>
                <a:cs typeface="+mj-cs"/>
              </a:rPr>
              <a:t>The Enforcement Challenge</a:t>
            </a:r>
            <a:endParaRPr lang="en-US" sz="2800" kern="1200" dirty="0">
              <a:solidFill>
                <a:schemeClr val="tx1"/>
              </a:solidFill>
              <a:latin typeface="+mj-lt"/>
              <a:ea typeface="+mj-ea"/>
              <a:cs typeface="+mj-cs"/>
            </a:endParaRPr>
          </a:p>
        </p:txBody>
      </p:sp>
      <p:sp>
        <p:nvSpPr>
          <p:cNvPr id="34" name="Rectangle 33">
            <a:extLst>
              <a:ext uri="{FF2B5EF4-FFF2-40B4-BE49-F238E27FC236}">
                <a16:creationId xmlns:a16="http://schemas.microsoft.com/office/drawing/2014/main" id="{26882C51-76F9-4F99-997D-31FA6242A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2594" y="629042"/>
            <a:ext cx="912912"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Birds flying birds in the sky over a city&#10;&#10;Description automatically generated">
            <a:extLst>
              <a:ext uri="{FF2B5EF4-FFF2-40B4-BE49-F238E27FC236}">
                <a16:creationId xmlns:a16="http://schemas.microsoft.com/office/drawing/2014/main" id="{62DC4970-F56B-A277-3027-4C046AB73D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924" y="756465"/>
            <a:ext cx="785791" cy="604690"/>
          </a:xfrm>
          <a:prstGeom prst="rect">
            <a:avLst/>
          </a:prstGeom>
        </p:spPr>
      </p:pic>
      <p:sp>
        <p:nvSpPr>
          <p:cNvPr id="36" name="Right Triangle 35">
            <a:extLst>
              <a:ext uri="{FF2B5EF4-FFF2-40B4-BE49-F238E27FC236}">
                <a16:creationId xmlns:a16="http://schemas.microsoft.com/office/drawing/2014/main" id="{61FFFC16-86E2-4B9A-BC6D-213DC2654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82762" y="635538"/>
            <a:ext cx="510306"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DD3524E0-C87C-4F38-9FC7-E969C15A7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64157" y="1286480"/>
            <a:ext cx="1371600" cy="1767583"/>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ight Triangle 39">
            <a:extLst>
              <a:ext uri="{FF2B5EF4-FFF2-40B4-BE49-F238E27FC236}">
                <a16:creationId xmlns:a16="http://schemas.microsoft.com/office/drawing/2014/main" id="{F1ED1DF4-DDDE-4464-8ABC-ED1F633CC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6937" y="1477941"/>
            <a:ext cx="819195" cy="1371600"/>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E7E01BF7-4F45-4B6D-82BF-5A5DB30A6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155" y="2856071"/>
            <a:ext cx="1755055" cy="19110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Triangle 43">
            <a:extLst>
              <a:ext uri="{FF2B5EF4-FFF2-40B4-BE49-F238E27FC236}">
                <a16:creationId xmlns:a16="http://schemas.microsoft.com/office/drawing/2014/main" id="{F2FC5C7B-261A-4268-BA85-C29488A8B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69003" y="3046551"/>
            <a:ext cx="1911096" cy="148535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CB4E315-91F2-4710-B866-B119037ED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9326" y="673132"/>
            <a:ext cx="1485354" cy="21646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ird flying over a city&#10;&#10;Description automatically generated">
            <a:extLst>
              <a:ext uri="{FF2B5EF4-FFF2-40B4-BE49-F238E27FC236}">
                <a16:creationId xmlns:a16="http://schemas.microsoft.com/office/drawing/2014/main" id="{807F6BE3-7CBD-87CC-9031-0D8264A49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0124" y="1080675"/>
            <a:ext cx="1263759" cy="1361472"/>
          </a:xfrm>
          <a:prstGeom prst="rect">
            <a:avLst/>
          </a:prstGeom>
        </p:spPr>
      </p:pic>
      <p:sp>
        <p:nvSpPr>
          <p:cNvPr id="48" name="Right Triangle 47">
            <a:extLst>
              <a:ext uri="{FF2B5EF4-FFF2-40B4-BE49-F238E27FC236}">
                <a16:creationId xmlns:a16="http://schemas.microsoft.com/office/drawing/2014/main" id="{569BABC0-B0CC-4E7B-838A-F6E644779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6306789" y="938982"/>
            <a:ext cx="1399032" cy="862971"/>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logo of a bird with a city in the background&#10;&#10;Description automatically generated">
            <a:extLst>
              <a:ext uri="{FF2B5EF4-FFF2-40B4-BE49-F238E27FC236}">
                <a16:creationId xmlns:a16="http://schemas.microsoft.com/office/drawing/2014/main" id="{24CEE9BC-04F3-9DBC-D4F2-982F257C9D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25" y="3214284"/>
            <a:ext cx="1466749" cy="1200605"/>
          </a:xfrm>
          <a:prstGeom prst="rect">
            <a:avLst/>
          </a:prstGeom>
        </p:spPr>
      </p:pic>
      <p:sp>
        <p:nvSpPr>
          <p:cNvPr id="50" name="Rectangle 49">
            <a:extLst>
              <a:ext uri="{FF2B5EF4-FFF2-40B4-BE49-F238E27FC236}">
                <a16:creationId xmlns:a16="http://schemas.microsoft.com/office/drawing/2014/main" id="{DCBE1B01-A27C-45C2-ADA4-AA13C3AC1F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137" y="2850674"/>
            <a:ext cx="2037108" cy="19019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ght Triangle 51">
            <a:extLst>
              <a:ext uri="{FF2B5EF4-FFF2-40B4-BE49-F238E27FC236}">
                <a16:creationId xmlns:a16="http://schemas.microsoft.com/office/drawing/2014/main" id="{BE7E1DAA-43FB-4446-A354-9283DE668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84615" y="3387678"/>
            <a:ext cx="1911096" cy="825563"/>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F6FE5468-759E-4E83-828A-5587C7F58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4083" y="1485831"/>
            <a:ext cx="1902899"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moon and birds flying over a city&#10;&#10;Description automatically generated">
            <a:extLst>
              <a:ext uri="{FF2B5EF4-FFF2-40B4-BE49-F238E27FC236}">
                <a16:creationId xmlns:a16="http://schemas.microsoft.com/office/drawing/2014/main" id="{180E5076-FE6D-FF9B-DECE-E2FF8DA795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6718" y="1737498"/>
            <a:ext cx="1616404" cy="848611"/>
          </a:xfrm>
          <a:prstGeom prst="rect">
            <a:avLst/>
          </a:prstGeom>
        </p:spPr>
      </p:pic>
      <p:pic>
        <p:nvPicPr>
          <p:cNvPr id="9" name="Picture 8" descr="A silhouette of a city at night&#10;&#10;Description automatically generated">
            <a:extLst>
              <a:ext uri="{FF2B5EF4-FFF2-40B4-BE49-F238E27FC236}">
                <a16:creationId xmlns:a16="http://schemas.microsoft.com/office/drawing/2014/main" id="{3C424C2F-1D6F-5FCE-C3C5-9D3A11EB56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9375" y="3297420"/>
            <a:ext cx="1797116" cy="1006384"/>
          </a:xfrm>
          <a:prstGeom prst="rect">
            <a:avLst/>
          </a:prstGeom>
        </p:spPr>
      </p:pic>
      <p:sp>
        <p:nvSpPr>
          <p:cNvPr id="56" name="Rectangle 55">
            <a:extLst>
              <a:ext uri="{FF2B5EF4-FFF2-40B4-BE49-F238E27FC236}">
                <a16:creationId xmlns:a16="http://schemas.microsoft.com/office/drawing/2014/main" id="{99FE99BC-5F7D-47C3-AA1E-16D7DBDBD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7453" y="2069831"/>
            <a:ext cx="2092391" cy="26368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ird flying in the sky&#10;&#10;Description automatically generated">
            <a:extLst>
              <a:ext uri="{FF2B5EF4-FFF2-40B4-BE49-F238E27FC236}">
                <a16:creationId xmlns:a16="http://schemas.microsoft.com/office/drawing/2014/main" id="{8E78FFB1-172A-3FF4-E6AC-A72B07C9CA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2360" y="2614023"/>
            <a:ext cx="1842577" cy="1590526"/>
          </a:xfrm>
          <a:prstGeom prst="rect">
            <a:avLst/>
          </a:prstGeom>
        </p:spPr>
      </p:pic>
      <p:sp>
        <p:nvSpPr>
          <p:cNvPr id="58" name="Right Triangle 57">
            <a:extLst>
              <a:ext uri="{FF2B5EF4-FFF2-40B4-BE49-F238E27FC236}">
                <a16:creationId xmlns:a16="http://schemas.microsoft.com/office/drawing/2014/main" id="{27400BAF-FCE6-4296-8A0E-9B595ADC09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324600" y="4724529"/>
            <a:ext cx="244200" cy="406635"/>
          </a:xfrm>
          <a:prstGeom prst="rtTriangle">
            <a:avLst/>
          </a:prstGeom>
          <a:solidFill>
            <a:srgbClr val="93B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4892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D9BB65A-C497-0F4E-BF1B-2BC2EDAD49C8}"/>
              </a:ext>
            </a:extLst>
          </p:cNvPr>
          <p:cNvSpPr>
            <a:spLocks noGrp="1"/>
          </p:cNvSpPr>
          <p:nvPr>
            <p:ph type="title"/>
          </p:nvPr>
        </p:nvSpPr>
        <p:spPr>
          <a:xfrm>
            <a:off x="475550" y="762000"/>
            <a:ext cx="3176588" cy="4962524"/>
          </a:xfrm>
        </p:spPr>
        <p:txBody>
          <a:bodyPr vert="horz" lIns="91440" tIns="45720" rIns="91440" bIns="45720" rtlCol="0" anchor="ctr">
            <a:normAutofit/>
          </a:bodyPr>
          <a:lstStyle/>
          <a:p>
            <a:pPr algn="ctr" defTabSz="914400"/>
            <a:r>
              <a:rPr lang="en-US" sz="3200" b="1" dirty="0">
                <a:solidFill>
                  <a:schemeClr val="accent5">
                    <a:lumMod val="50000"/>
                  </a:schemeClr>
                </a:solidFill>
              </a:rPr>
              <a:t>Cities are leading the way in passing bird-friendly building laws.</a:t>
            </a:r>
          </a:p>
        </p:txBody>
      </p:sp>
      <p:pic>
        <p:nvPicPr>
          <p:cNvPr id="5" name="Content Placeholder 4">
            <a:extLst>
              <a:ext uri="{FF2B5EF4-FFF2-40B4-BE49-F238E27FC236}">
                <a16:creationId xmlns:a16="http://schemas.microsoft.com/office/drawing/2014/main" id="{77931297-C517-7AFB-9221-EFEC8501E830}"/>
              </a:ext>
            </a:extLst>
          </p:cNvPr>
          <p:cNvPicPr>
            <a:picLocks noGrp="1" noChangeAspect="1"/>
          </p:cNvPicPr>
          <p:nvPr>
            <p:ph idx="1"/>
          </p:nvPr>
        </p:nvPicPr>
        <p:blipFill>
          <a:blip r:embed="rId2"/>
          <a:stretch>
            <a:fillRect/>
          </a:stretch>
        </p:blipFill>
        <p:spPr>
          <a:xfrm>
            <a:off x="3992680" y="492573"/>
            <a:ext cx="4660530" cy="5880796"/>
          </a:xfrm>
          <a:prstGeom prst="rect">
            <a:avLst/>
          </a:prstGeom>
        </p:spPr>
      </p:pic>
    </p:spTree>
    <p:extLst>
      <p:ext uri="{BB962C8B-B14F-4D97-AF65-F5344CB8AC3E}">
        <p14:creationId xmlns:p14="http://schemas.microsoft.com/office/powerpoint/2010/main" val="2505985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85DFB-C48D-1539-C144-63A65C85ABEB}"/>
              </a:ext>
            </a:extLst>
          </p:cNvPr>
          <p:cNvSpPr>
            <a:spLocks noGrp="1"/>
          </p:cNvSpPr>
          <p:nvPr>
            <p:ph type="title"/>
          </p:nvPr>
        </p:nvSpPr>
        <p:spPr>
          <a:xfrm>
            <a:off x="749883" y="4883543"/>
            <a:ext cx="2907065" cy="1556907"/>
          </a:xfrm>
        </p:spPr>
        <p:txBody>
          <a:bodyPr vert="horz" lIns="91440" tIns="45720" rIns="91440" bIns="45720" rtlCol="0" anchor="ctr">
            <a:normAutofit fontScale="90000"/>
          </a:bodyPr>
          <a:lstStyle/>
          <a:p>
            <a:pPr defTabSz="914400"/>
            <a:r>
              <a:rPr lang="en-US" sz="2800" dirty="0"/>
              <a:t>Town and city-level rules can be comprehensive &amp; effective.</a:t>
            </a:r>
          </a:p>
        </p:txBody>
      </p:sp>
      <p:sp>
        <p:nvSpPr>
          <p:cNvPr id="3" name="Content Placeholder 2">
            <a:extLst>
              <a:ext uri="{FF2B5EF4-FFF2-40B4-BE49-F238E27FC236}">
                <a16:creationId xmlns:a16="http://schemas.microsoft.com/office/drawing/2014/main" id="{CDABB0A8-6000-61A7-4E72-91A176DDC5E4}"/>
              </a:ext>
            </a:extLst>
          </p:cNvPr>
          <p:cNvSpPr>
            <a:spLocks noGrp="1"/>
          </p:cNvSpPr>
          <p:nvPr>
            <p:ph sz="half" idx="1"/>
          </p:nvPr>
        </p:nvSpPr>
        <p:spPr>
          <a:xfrm>
            <a:off x="3872039" y="4883544"/>
            <a:ext cx="4940186" cy="1556907"/>
          </a:xfrm>
        </p:spPr>
        <p:txBody>
          <a:bodyPr vert="horz" lIns="91440" tIns="45720" rIns="91440" bIns="45720" rtlCol="0" anchor="ctr">
            <a:normAutofit/>
          </a:bodyPr>
          <a:lstStyle/>
          <a:p>
            <a:pPr indent="-228600" defTabSz="914400"/>
            <a:r>
              <a:rPr lang="en-US" sz="1400"/>
              <a:t>Local governments across the country are adopting bird-friendly building rules at no additional cost to the jurisdiction. </a:t>
            </a:r>
          </a:p>
          <a:p>
            <a:pPr indent="-228600" defTabSz="914400"/>
            <a:r>
              <a:rPr lang="en-US" sz="1400"/>
              <a:t>City ordinances serve as examples to surrounding towns and cities. </a:t>
            </a:r>
          </a:p>
          <a:p>
            <a:pPr indent="-228600" defTabSz="914400"/>
            <a:r>
              <a:rPr lang="en-US" sz="1400"/>
              <a:t>New bird-friendly building laws are driving innovations and decreasing costs of materials. </a:t>
            </a:r>
          </a:p>
        </p:txBody>
      </p:sp>
      <p:pic>
        <p:nvPicPr>
          <p:cNvPr id="6" name="Content Placeholder 5">
            <a:extLst>
              <a:ext uri="{FF2B5EF4-FFF2-40B4-BE49-F238E27FC236}">
                <a16:creationId xmlns:a16="http://schemas.microsoft.com/office/drawing/2014/main" id="{F84A6EA1-2283-DFA3-DD3A-127C006ED1F7}"/>
              </a:ext>
            </a:extLst>
          </p:cNvPr>
          <p:cNvPicPr>
            <a:picLocks noGrp="1" noChangeAspect="1"/>
          </p:cNvPicPr>
          <p:nvPr>
            <p:ph sz="half" idx="2"/>
          </p:nvPr>
        </p:nvPicPr>
        <p:blipFill rotWithShape="1">
          <a:blip r:embed="rId2"/>
          <a:srcRect t="15268" b="14683"/>
          <a:stretch/>
        </p:blipFill>
        <p:spPr>
          <a:xfrm>
            <a:off x="719403" y="364142"/>
            <a:ext cx="7777234" cy="3867993"/>
          </a:xfrm>
          <a:prstGeom prst="rect">
            <a:avLst/>
          </a:prstGeom>
        </p:spPr>
      </p:pic>
    </p:spTree>
    <p:extLst>
      <p:ext uri="{BB962C8B-B14F-4D97-AF65-F5344CB8AC3E}">
        <p14:creationId xmlns:p14="http://schemas.microsoft.com/office/powerpoint/2010/main" val="3594102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7056DDBB-A685-DD77-7668-EBC9D0F6759F}"/>
              </a:ext>
            </a:extLst>
          </p:cNvPr>
          <p:cNvGraphicFramePr>
            <a:graphicFrameLocks noGrp="1"/>
          </p:cNvGraphicFramePr>
          <p:nvPr>
            <p:ph sz="half" idx="1"/>
            <p:extLst>
              <p:ext uri="{D42A27DB-BD31-4B8C-83A1-F6EECF244321}">
                <p14:modId xmlns:p14="http://schemas.microsoft.com/office/powerpoint/2010/main" val="4044153371"/>
              </p:ext>
            </p:extLst>
          </p:nvPr>
        </p:nvGraphicFramePr>
        <p:xfrm>
          <a:off x="-91600" y="1209675"/>
          <a:ext cx="4633120" cy="4438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a:extLst>
              <a:ext uri="{FF2B5EF4-FFF2-40B4-BE49-F238E27FC236}">
                <a16:creationId xmlns:a16="http://schemas.microsoft.com/office/drawing/2014/main" id="{1EFC94EE-C65C-E419-888A-B158B663DE7C}"/>
              </a:ext>
            </a:extLst>
          </p:cNvPr>
          <p:cNvPicPr>
            <a:picLocks noGrp="1" noChangeAspect="1"/>
          </p:cNvPicPr>
          <p:nvPr>
            <p:ph sz="half" idx="2"/>
          </p:nvPr>
        </p:nvPicPr>
        <p:blipFill>
          <a:blip r:embed="rId7"/>
          <a:stretch>
            <a:fillRect/>
          </a:stretch>
        </p:blipFill>
        <p:spPr>
          <a:xfrm>
            <a:off x="4267200" y="1168573"/>
            <a:ext cx="4457185" cy="4032077"/>
          </a:xfrm>
        </p:spPr>
      </p:pic>
    </p:spTree>
    <p:extLst>
      <p:ext uri="{BB962C8B-B14F-4D97-AF65-F5344CB8AC3E}">
        <p14:creationId xmlns:p14="http://schemas.microsoft.com/office/powerpoint/2010/main" val="253501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76263"/>
            <a:ext cx="8610600" cy="610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638175"/>
            <a:ext cx="796925"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300" name="TextBox 2"/>
          <p:cNvSpPr txBox="1">
            <a:spLocks noChangeArrowheads="1"/>
          </p:cNvSpPr>
          <p:nvPr/>
        </p:nvSpPr>
        <p:spPr bwMode="auto">
          <a:xfrm>
            <a:off x="381000" y="0"/>
            <a:ext cx="845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200">
                <a:solidFill>
                  <a:srgbClr val="FFC000"/>
                </a:solidFill>
                <a:latin typeface="Franklin Gothic Demi Cond" pitchFamily="34" charset="0"/>
              </a:rPr>
              <a:t>             The </a:t>
            </a:r>
            <a:r>
              <a:rPr lang="en-US" altLang="en-US" sz="3200" dirty="0">
                <a:solidFill>
                  <a:srgbClr val="FFC000"/>
                </a:solidFill>
                <a:latin typeface="Franklin Gothic Demi Cond" pitchFamily="34" charset="0"/>
              </a:rPr>
              <a:t>Five Principles for Outdoor Lighting</a:t>
            </a:r>
          </a:p>
        </p:txBody>
      </p:sp>
    </p:spTree>
    <p:extLst>
      <p:ext uri="{BB962C8B-B14F-4D97-AF65-F5344CB8AC3E}">
        <p14:creationId xmlns:p14="http://schemas.microsoft.com/office/powerpoint/2010/main" val="3270228591"/>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524</TotalTime>
  <Words>891</Words>
  <Application>Microsoft Office PowerPoint</Application>
  <PresentationFormat>On-screen Show (4:3)</PresentationFormat>
  <Paragraphs>86</Paragraphs>
  <Slides>24</Slides>
  <Notes>11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Arial</vt:lpstr>
      <vt:lpstr>BlinkMacSystemFont</vt:lpstr>
      <vt:lpstr>Calibri</vt:lpstr>
      <vt:lpstr>Calibri Light</vt:lpstr>
      <vt:lpstr>chivoregular</vt:lpstr>
      <vt:lpstr>ElsevierGulliver</vt:lpstr>
      <vt:lpstr>ElsevierSans</vt:lpstr>
      <vt:lpstr>Franklin Gothic Demi Cond</vt:lpstr>
      <vt:lpstr>Noto Serif</vt:lpstr>
      <vt:lpstr>Roboto</vt:lpstr>
      <vt:lpstr>Source Sans Pro</vt:lpstr>
      <vt:lpstr>TT Norms</vt:lpstr>
      <vt:lpstr>Office Theme</vt:lpstr>
      <vt:lpstr>PowerPoint Presentation</vt:lpstr>
      <vt:lpstr>Agenda</vt:lpstr>
      <vt:lpstr>Turning off 50% of lights reduced collision mortalities by 60%.</vt:lpstr>
      <vt:lpstr>PowerPoint Presentation</vt:lpstr>
      <vt:lpstr>A Look at Municipal Lighting Laws +  The Enforcement Challenge</vt:lpstr>
      <vt:lpstr>Cities are leading the way in passing bird-friendly building laws.</vt:lpstr>
      <vt:lpstr>Town and city-level rules can be comprehensive &amp; effective.</vt:lpstr>
      <vt:lpstr>PowerPoint Presentation</vt:lpstr>
      <vt:lpstr>PowerPoint Presentation</vt:lpstr>
      <vt:lpstr>PowerPoint Presentation</vt:lpstr>
      <vt:lpstr>PowerPoint Presentation</vt:lpstr>
      <vt:lpstr>PowerPoint Presentation</vt:lpstr>
      <vt:lpstr>PowerPoint Presentation</vt:lpstr>
      <vt:lpstr>State-level Rules: CT State Building Code, IECC, Public Act No. 23-143, Early Efforts</vt:lpstr>
      <vt:lpstr>PowerPoint Presentation</vt:lpstr>
      <vt:lpstr>H.B. 6607, the “Lights Out CT” bill, is now the law of the land.   It regulates outdoor lighting at state-owned buildings in CT year-round.</vt:lpstr>
      <vt:lpstr>How to Convince Politicians &amp; Businesses: Cost Savings + Energy Savings + Climate + Biodiversity </vt:lpstr>
      <vt:lpstr>Cost Savings</vt:lpstr>
      <vt:lpstr>Energy Savings + Climate</vt:lpstr>
      <vt:lpstr>Preserve Biodiversity</vt:lpstr>
      <vt:lpstr>Human Health</vt:lpstr>
      <vt:lpstr>Brighter does not mean safer.</vt:lpstr>
      <vt:lpstr>Sharing Your Local Efforts</vt:lpstr>
      <vt:lpstr>How Lights Out CT Will Support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dc:creator>
  <cp:lastModifiedBy>Meredith Barges</cp:lastModifiedBy>
  <cp:revision>11</cp:revision>
  <dcterms:created xsi:type="dcterms:W3CDTF">2023-10-10T13:50:07Z</dcterms:created>
  <dcterms:modified xsi:type="dcterms:W3CDTF">2023-10-20T02:31:08Z</dcterms:modified>
</cp:coreProperties>
</file>